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>
      <p:cViewPr varScale="1">
        <p:scale>
          <a:sx n="128" d="100"/>
          <a:sy n="128" d="100"/>
        </p:scale>
        <p:origin x="4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2F6C6-D940-948C-56F0-CB034BDEE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8FF29D-E162-1304-F4B8-44C41BA2E3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E5FD66-A676-3757-B61C-5F50FED82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FD1C5-F0BD-2BAA-3D24-AA452E7D2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A7588B-57D7-79E2-A22B-6232E62AE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44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9B6D2-BC9D-2F0C-E7BA-1B5E10988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F1ADE-0E06-FD31-4A9A-F15D13EF11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03D305-813D-F0DF-BF8E-8DD39D988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5BB43-C60A-F91A-D6EF-B102B5A59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28C96A-E04C-7268-0C5B-4762D86C3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930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3FE09-66FB-A521-7993-AE96C46B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FE86F-041A-BB42-F6CE-B0A7D5644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56867-6FE3-8DD6-F7DC-BB9F2C06D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8E61D-9F8B-0C3A-0E72-F341E83C4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C576F-A3FE-AB50-1608-A3C0A0B85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583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ED61-8F3A-31DC-7E3F-8451F72A5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67382-CB1C-F0F7-1567-ED14A90FE4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5FB4C9-A969-9A78-02BC-C6A32B18E3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91710-2D19-583F-F857-40A222516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E91028-7A02-4831-B5D3-903B70533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5CCB9A-C158-3C28-E9D2-A955F7F8B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740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58454-AD59-C397-5355-79270DF6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1FFC60-DD68-81DD-FAAB-AD4299E362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B0D51C-EAC2-5789-6F14-77891DD32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40B1E2-33EE-4FDF-E285-E6E193C758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CB8F7B-7B3E-2686-9073-FBD4FA843A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63229A-58FA-0AF5-9D38-C126C6378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60622E-E494-59BC-BC63-8B4A08536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3ED83-1DE6-C424-0B6C-840E9F7D7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43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ED486-2671-687A-FD5E-498D93482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12535E-E086-9190-3E65-B03ABE682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888629-5CB8-7D06-B4C0-737329CCE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C1620D-DE7D-9DFF-1293-5A6A468B4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70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EAA742-5F02-AE21-9E91-BFE7CF14D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97F020-E779-4811-0FF0-3538E2EC8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C6759B-09B8-34A6-3AD8-B82D6014F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87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AE342-6FDE-713F-7E75-C894BA4E7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7355C-0F52-AC25-BD0F-ED1CA958F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7DC3BF-3846-546B-100B-051044FE52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DE330B-AD4C-31BA-E61C-27CB07D57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7CFB82-A40E-0288-82C0-CC5C6CD87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346372-5061-0B25-081E-79265FB05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950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5EF1E-B1FC-C2EB-F9D4-2E4FE7B5E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44AE7B-B269-D2BC-4F63-D5A768761B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6E4AA9-424E-FE2D-569B-7082BEF78A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83F30B-5CA7-D5FD-D6F1-5D90C9C1B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A62CCD-21B9-0EE7-D997-9D857C268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8847BA-EA90-57DC-A34A-A93B84E9C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458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F9279-7371-9ACD-427B-CB1C12ED4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89CFFF-50CC-0826-5210-4069203160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5B774A-0096-BCD7-24B8-E200A9FE6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C47FFD-5F31-0100-965A-EFB951FFA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798EB-EDC1-702F-9C92-702D5011B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59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8A76C6-EE94-BEA4-4759-2883676DA5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34967D-A015-F98A-F6C1-63C7FACEE8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FC159-6F3B-0186-7804-F1B9158D9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2EB737-8378-52C1-EEF0-A0DFFED57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F94529-68AF-40AA-78CC-8D7CCC003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428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B4F19E-B09E-1205-B777-DE425D10B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9C0EA3-3C31-9485-B7BD-DE87A23D4E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D2E65-FA7E-388B-1B20-B7BD79FA2A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770B1-7A85-1242-A3B3-82562F277559}" type="datetimeFigureOut">
              <a:rPr lang="en-US" smtClean="0"/>
              <a:t>2/28/24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BE2372-A1C7-05F9-F448-6C13437E5D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AAF208-53E3-226D-B1E5-5790A7F82A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CFF45-F078-1748-BEF1-C9BA5C219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713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84;p1">
            <a:extLst>
              <a:ext uri="{FF2B5EF4-FFF2-40B4-BE49-F238E27FC236}">
                <a16:creationId xmlns:a16="http://schemas.microsoft.com/office/drawing/2014/main" id="{5ABC2880-336C-A727-247D-DA19379A3318}"/>
              </a:ext>
            </a:extLst>
          </p:cNvPr>
          <p:cNvGrpSpPr/>
          <p:nvPr/>
        </p:nvGrpSpPr>
        <p:grpSpPr>
          <a:xfrm>
            <a:off x="47854" y="1567283"/>
            <a:ext cx="9091141" cy="5419793"/>
            <a:chOff x="-2504891" y="1415807"/>
            <a:chExt cx="13606740" cy="9985388"/>
          </a:xfrm>
        </p:grpSpPr>
        <p:sp>
          <p:nvSpPr>
            <p:cNvPr id="5" name="Google Shape;85;p1">
              <a:extLst>
                <a:ext uri="{FF2B5EF4-FFF2-40B4-BE49-F238E27FC236}">
                  <a16:creationId xmlns:a16="http://schemas.microsoft.com/office/drawing/2014/main" id="{268BD896-48DE-89CE-401B-1488554172A6}"/>
                </a:ext>
              </a:extLst>
            </p:cNvPr>
            <p:cNvSpPr/>
            <p:nvPr/>
          </p:nvSpPr>
          <p:spPr>
            <a:xfrm>
              <a:off x="2261033" y="1415807"/>
              <a:ext cx="1782198" cy="648072"/>
            </a:xfrm>
            <a:prstGeom prst="rect">
              <a:avLst/>
            </a:prstGeom>
            <a:solidFill>
              <a:srgbClr val="F04D28">
                <a:alpha val="69803"/>
              </a:srgb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BayesDel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≥ 0.16</a:t>
              </a:r>
              <a:endParaRPr lang="en-AU" sz="1050" dirty="0"/>
            </a:p>
          </p:txBody>
        </p:sp>
        <p:sp>
          <p:nvSpPr>
            <p:cNvPr id="6" name="Google Shape;86;p1">
              <a:extLst>
                <a:ext uri="{FF2B5EF4-FFF2-40B4-BE49-F238E27FC236}">
                  <a16:creationId xmlns:a16="http://schemas.microsoft.com/office/drawing/2014/main" id="{20890924-CFF6-5145-91EA-7DE3B3C76C32}"/>
                </a:ext>
              </a:extLst>
            </p:cNvPr>
            <p:cNvSpPr/>
            <p:nvPr/>
          </p:nvSpPr>
          <p:spPr>
            <a:xfrm>
              <a:off x="2522062" y="2371600"/>
              <a:ext cx="1260140" cy="581420"/>
            </a:xfrm>
            <a:prstGeom prst="roundRect">
              <a:avLst>
                <a:gd name="adj" fmla="val 16667"/>
              </a:avLst>
            </a:prstGeom>
            <a:solidFill>
              <a:srgbClr val="F04D28">
                <a:alpha val="69803"/>
              </a:srgb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105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aGVGD C25-C55</a:t>
              </a:r>
              <a:endParaRPr sz="1050"/>
            </a:p>
          </p:txBody>
        </p:sp>
        <p:sp>
          <p:nvSpPr>
            <p:cNvPr id="7" name="Google Shape;87;p1">
              <a:extLst>
                <a:ext uri="{FF2B5EF4-FFF2-40B4-BE49-F238E27FC236}">
                  <a16:creationId xmlns:a16="http://schemas.microsoft.com/office/drawing/2014/main" id="{523F876D-6DB7-B040-E950-CE7414BCD2E6}"/>
                </a:ext>
              </a:extLst>
            </p:cNvPr>
            <p:cNvSpPr/>
            <p:nvPr/>
          </p:nvSpPr>
          <p:spPr>
            <a:xfrm>
              <a:off x="4204832" y="2371600"/>
              <a:ext cx="1041307" cy="581420"/>
            </a:xfrm>
            <a:prstGeom prst="roundRect">
              <a:avLst>
                <a:gd name="adj" fmla="val 16667"/>
              </a:avLst>
            </a:prstGeom>
            <a:solidFill>
              <a:srgbClr val="E1EFD8"/>
            </a:solidFill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105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aGVGD C0-C15</a:t>
              </a:r>
              <a:endParaRPr sz="1050"/>
            </a:p>
          </p:txBody>
        </p:sp>
        <p:sp>
          <p:nvSpPr>
            <p:cNvPr id="8" name="Google Shape;88;p1">
              <a:extLst>
                <a:ext uri="{FF2B5EF4-FFF2-40B4-BE49-F238E27FC236}">
                  <a16:creationId xmlns:a16="http://schemas.microsoft.com/office/drawing/2014/main" id="{93FE4CAD-9B21-56BB-A30F-48B74C7B9007}"/>
                </a:ext>
              </a:extLst>
            </p:cNvPr>
            <p:cNvSpPr/>
            <p:nvPr/>
          </p:nvSpPr>
          <p:spPr>
            <a:xfrm>
              <a:off x="5304432" y="1461133"/>
              <a:ext cx="1842936" cy="664322"/>
            </a:xfrm>
            <a:prstGeom prst="rect">
              <a:avLst/>
            </a:prstGeom>
            <a:solidFill>
              <a:srgbClr val="E1EFD8"/>
            </a:solidFill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lvl="0" algn="ctr"/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BayesDel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&lt; 0.16</a:t>
              </a:r>
              <a:endParaRPr sz="1050" dirty="0"/>
            </a:p>
          </p:txBody>
        </p:sp>
        <p:sp>
          <p:nvSpPr>
            <p:cNvPr id="9" name="Google Shape;89;p1">
              <a:extLst>
                <a:ext uri="{FF2B5EF4-FFF2-40B4-BE49-F238E27FC236}">
                  <a16:creationId xmlns:a16="http://schemas.microsoft.com/office/drawing/2014/main" id="{DA0864AF-F34A-AE9B-E3A0-1A5F685490DE}"/>
                </a:ext>
              </a:extLst>
            </p:cNvPr>
            <p:cNvSpPr/>
            <p:nvPr/>
          </p:nvSpPr>
          <p:spPr>
            <a:xfrm>
              <a:off x="5595830" y="2348707"/>
              <a:ext cx="1260140" cy="581420"/>
            </a:xfrm>
            <a:prstGeom prst="roundRect">
              <a:avLst>
                <a:gd name="adj" fmla="val 16667"/>
              </a:avLst>
            </a:prstGeom>
            <a:solidFill>
              <a:srgbClr val="F04D28">
                <a:alpha val="69803"/>
              </a:srgb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105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aGVGD C65</a:t>
              </a:r>
              <a:endParaRPr sz="1050"/>
            </a:p>
          </p:txBody>
        </p:sp>
        <p:sp>
          <p:nvSpPr>
            <p:cNvPr id="10" name="Google Shape;90;p1">
              <a:extLst>
                <a:ext uri="{FF2B5EF4-FFF2-40B4-BE49-F238E27FC236}">
                  <a16:creationId xmlns:a16="http://schemas.microsoft.com/office/drawing/2014/main" id="{87067324-D205-887D-459F-A8EA0D8BCCF7}"/>
                </a:ext>
              </a:extLst>
            </p:cNvPr>
            <p:cNvSpPr/>
            <p:nvPr/>
          </p:nvSpPr>
          <p:spPr>
            <a:xfrm>
              <a:off x="7336058" y="1429271"/>
              <a:ext cx="1956627" cy="1478546"/>
            </a:xfrm>
            <a:prstGeom prst="rect">
              <a:avLst/>
            </a:prstGeom>
            <a:solidFill>
              <a:srgbClr val="E1EFD8"/>
            </a:solidFill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BayesDel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&lt;0.16 and &gt; -0.008 irrespective of </a:t>
              </a:r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aGVGD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(except C65)</a:t>
              </a:r>
              <a:r>
                <a:rPr lang="en-AU" sz="1050" b="0" i="0" u="none" strike="noStrike" cap="none" baseline="30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*</a:t>
              </a:r>
              <a:endParaRPr lang="en-AU" sz="1050" dirty="0"/>
            </a:p>
          </p:txBody>
        </p:sp>
        <p:cxnSp>
          <p:nvCxnSpPr>
            <p:cNvPr id="11" name="Google Shape;91;p1">
              <a:extLst>
                <a:ext uri="{FF2B5EF4-FFF2-40B4-BE49-F238E27FC236}">
                  <a16:creationId xmlns:a16="http://schemas.microsoft.com/office/drawing/2014/main" id="{C85FBCDC-D846-20B8-119D-9274D6BEEDBD}"/>
                </a:ext>
              </a:extLst>
            </p:cNvPr>
            <p:cNvCxnSpPr>
              <a:stCxn id="5" idx="2"/>
            </p:cNvCxnSpPr>
            <p:nvPr/>
          </p:nvCxnSpPr>
          <p:spPr>
            <a:xfrm flipH="1">
              <a:off x="2041832" y="2063879"/>
              <a:ext cx="1110300" cy="28470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2" name="Google Shape;92;p1">
              <a:extLst>
                <a:ext uri="{FF2B5EF4-FFF2-40B4-BE49-F238E27FC236}">
                  <a16:creationId xmlns:a16="http://schemas.microsoft.com/office/drawing/2014/main" id="{E4E51221-AC6A-EA6C-8607-799234A5F31A}"/>
                </a:ext>
              </a:extLst>
            </p:cNvPr>
            <p:cNvCxnSpPr>
              <a:stCxn id="5" idx="2"/>
              <a:endCxn id="6" idx="0"/>
            </p:cNvCxnSpPr>
            <p:nvPr/>
          </p:nvCxnSpPr>
          <p:spPr>
            <a:xfrm>
              <a:off x="3152132" y="2063879"/>
              <a:ext cx="0" cy="30780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3" name="Google Shape;93;p1">
              <a:extLst>
                <a:ext uri="{FF2B5EF4-FFF2-40B4-BE49-F238E27FC236}">
                  <a16:creationId xmlns:a16="http://schemas.microsoft.com/office/drawing/2014/main" id="{9CD5394D-953E-D2E4-6F69-325CB1963CBE}"/>
                </a:ext>
              </a:extLst>
            </p:cNvPr>
            <p:cNvCxnSpPr>
              <a:stCxn id="5" idx="2"/>
              <a:endCxn id="7" idx="0"/>
            </p:cNvCxnSpPr>
            <p:nvPr/>
          </p:nvCxnSpPr>
          <p:spPr>
            <a:xfrm>
              <a:off x="3152132" y="2063879"/>
              <a:ext cx="1573500" cy="30780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4" name="Google Shape;94;p1">
              <a:extLst>
                <a:ext uri="{FF2B5EF4-FFF2-40B4-BE49-F238E27FC236}">
                  <a16:creationId xmlns:a16="http://schemas.microsoft.com/office/drawing/2014/main" id="{0D1406E1-1408-2760-1D44-0004543E93C6}"/>
                </a:ext>
              </a:extLst>
            </p:cNvPr>
            <p:cNvCxnSpPr>
              <a:stCxn id="8" idx="2"/>
              <a:endCxn id="9" idx="0"/>
            </p:cNvCxnSpPr>
            <p:nvPr/>
          </p:nvCxnSpPr>
          <p:spPr>
            <a:xfrm>
              <a:off x="6225900" y="2125455"/>
              <a:ext cx="0" cy="223252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5" name="Google Shape;95;p1">
              <a:extLst>
                <a:ext uri="{FF2B5EF4-FFF2-40B4-BE49-F238E27FC236}">
                  <a16:creationId xmlns:a16="http://schemas.microsoft.com/office/drawing/2014/main" id="{9E07F7DE-C905-6597-F9E0-EE1A67FE1B89}"/>
                </a:ext>
              </a:extLst>
            </p:cNvPr>
            <p:cNvCxnSpPr/>
            <p:nvPr/>
          </p:nvCxnSpPr>
          <p:spPr>
            <a:xfrm flipH="1">
              <a:off x="1610801" y="2957608"/>
              <a:ext cx="1" cy="516532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6" name="Google Shape;96;p1">
              <a:extLst>
                <a:ext uri="{FF2B5EF4-FFF2-40B4-BE49-F238E27FC236}">
                  <a16:creationId xmlns:a16="http://schemas.microsoft.com/office/drawing/2014/main" id="{DB6581B2-5C8C-774A-C0A5-E3D8642F6957}"/>
                </a:ext>
              </a:extLst>
            </p:cNvPr>
            <p:cNvCxnSpPr/>
            <p:nvPr/>
          </p:nvCxnSpPr>
          <p:spPr>
            <a:xfrm flipH="1">
              <a:off x="3139060" y="2961113"/>
              <a:ext cx="1" cy="516532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7" name="Google Shape;97;p1">
              <a:extLst>
                <a:ext uri="{FF2B5EF4-FFF2-40B4-BE49-F238E27FC236}">
                  <a16:creationId xmlns:a16="http://schemas.microsoft.com/office/drawing/2014/main" id="{987AEEFA-6BEB-B5A3-AF10-A8DFA9DC4888}"/>
                </a:ext>
              </a:extLst>
            </p:cNvPr>
            <p:cNvCxnSpPr/>
            <p:nvPr/>
          </p:nvCxnSpPr>
          <p:spPr>
            <a:xfrm flipH="1">
              <a:off x="4976684" y="2990068"/>
              <a:ext cx="1" cy="516532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8" name="Google Shape;98;p1">
              <a:extLst>
                <a:ext uri="{FF2B5EF4-FFF2-40B4-BE49-F238E27FC236}">
                  <a16:creationId xmlns:a16="http://schemas.microsoft.com/office/drawing/2014/main" id="{85CD3C7A-A5DE-A62D-4A0C-BE3BCF2DF22B}"/>
                </a:ext>
              </a:extLst>
            </p:cNvPr>
            <p:cNvCxnSpPr/>
            <p:nvPr/>
          </p:nvCxnSpPr>
          <p:spPr>
            <a:xfrm>
              <a:off x="6226143" y="2940439"/>
              <a:ext cx="0" cy="566161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9" name="Google Shape;99;p1">
              <a:extLst>
                <a:ext uri="{FF2B5EF4-FFF2-40B4-BE49-F238E27FC236}">
                  <a16:creationId xmlns:a16="http://schemas.microsoft.com/office/drawing/2014/main" id="{0A4691E6-9788-D2B5-14D7-81EB32898FF6}"/>
                </a:ext>
              </a:extLst>
            </p:cNvPr>
            <p:cNvCxnSpPr>
              <a:cxnSpLocks/>
            </p:cNvCxnSpPr>
            <p:nvPr/>
          </p:nvCxnSpPr>
          <p:spPr>
            <a:xfrm>
              <a:off x="8342457" y="2907817"/>
              <a:ext cx="0" cy="629269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20" name="Google Shape;100;p1">
              <a:extLst>
                <a:ext uri="{FF2B5EF4-FFF2-40B4-BE49-F238E27FC236}">
                  <a16:creationId xmlns:a16="http://schemas.microsoft.com/office/drawing/2014/main" id="{538561E6-CF48-44E7-510D-E22A34411DFB}"/>
                </a:ext>
              </a:extLst>
            </p:cNvPr>
            <p:cNvCxnSpPr/>
            <p:nvPr/>
          </p:nvCxnSpPr>
          <p:spPr>
            <a:xfrm flipH="1">
              <a:off x="10296440" y="2826050"/>
              <a:ext cx="1" cy="717598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21" name="Google Shape;101;p1">
              <a:extLst>
                <a:ext uri="{FF2B5EF4-FFF2-40B4-BE49-F238E27FC236}">
                  <a16:creationId xmlns:a16="http://schemas.microsoft.com/office/drawing/2014/main" id="{FDEC586A-D926-E66F-5B1D-FDFC76E042F4}"/>
                </a:ext>
              </a:extLst>
            </p:cNvPr>
            <p:cNvSpPr/>
            <p:nvPr/>
          </p:nvSpPr>
          <p:spPr>
            <a:xfrm>
              <a:off x="934811" y="3506601"/>
              <a:ext cx="1282561" cy="43204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F04D2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PP3_Moderate</a:t>
              </a:r>
              <a:endParaRPr sz="800" dirty="0"/>
            </a:p>
          </p:txBody>
        </p:sp>
        <p:sp>
          <p:nvSpPr>
            <p:cNvPr id="22" name="Google Shape;102;p1">
              <a:extLst>
                <a:ext uri="{FF2B5EF4-FFF2-40B4-BE49-F238E27FC236}">
                  <a16:creationId xmlns:a16="http://schemas.microsoft.com/office/drawing/2014/main" id="{509E9B68-8A5B-A10F-A4E9-08A45AE7C383}"/>
                </a:ext>
              </a:extLst>
            </p:cNvPr>
            <p:cNvSpPr/>
            <p:nvPr/>
          </p:nvSpPr>
          <p:spPr>
            <a:xfrm>
              <a:off x="2500230" y="3497888"/>
              <a:ext cx="1260137" cy="432048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F04D2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PP3</a:t>
              </a:r>
              <a:endParaRPr sz="800" dirty="0"/>
            </a:p>
          </p:txBody>
        </p:sp>
        <p:sp>
          <p:nvSpPr>
            <p:cNvPr id="23" name="Google Shape;103;p1">
              <a:extLst>
                <a:ext uri="{FF2B5EF4-FFF2-40B4-BE49-F238E27FC236}">
                  <a16:creationId xmlns:a16="http://schemas.microsoft.com/office/drawing/2014/main" id="{8ED07AEB-C90C-8608-5868-FC0FDECAB81B}"/>
                </a:ext>
              </a:extLst>
            </p:cNvPr>
            <p:cNvSpPr/>
            <p:nvPr/>
          </p:nvSpPr>
          <p:spPr>
            <a:xfrm>
              <a:off x="7653030" y="3580350"/>
              <a:ext cx="1378854" cy="43204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E1EFD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BP4</a:t>
              </a:r>
              <a:endParaRPr sz="800" dirty="0"/>
            </a:p>
          </p:txBody>
        </p:sp>
        <p:sp>
          <p:nvSpPr>
            <p:cNvPr id="24" name="Google Shape;104;p1">
              <a:extLst>
                <a:ext uri="{FF2B5EF4-FFF2-40B4-BE49-F238E27FC236}">
                  <a16:creationId xmlns:a16="http://schemas.microsoft.com/office/drawing/2014/main" id="{BABD481A-60BE-3750-CA09-41C862DACC48}"/>
                </a:ext>
              </a:extLst>
            </p:cNvPr>
            <p:cNvSpPr/>
            <p:nvPr/>
          </p:nvSpPr>
          <p:spPr>
            <a:xfrm>
              <a:off x="9710484" y="3615906"/>
              <a:ext cx="1260137" cy="43204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E1EFD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BP4_Moderate</a:t>
              </a:r>
              <a:endParaRPr sz="800" dirty="0"/>
            </a:p>
          </p:txBody>
        </p:sp>
        <p:sp>
          <p:nvSpPr>
            <p:cNvPr id="25" name="Google Shape;105;p1">
              <a:extLst>
                <a:ext uri="{FF2B5EF4-FFF2-40B4-BE49-F238E27FC236}">
                  <a16:creationId xmlns:a16="http://schemas.microsoft.com/office/drawing/2014/main" id="{BE1B5337-006D-03E9-8E4A-C71400676D79}"/>
                </a:ext>
              </a:extLst>
            </p:cNvPr>
            <p:cNvSpPr/>
            <p:nvPr/>
          </p:nvSpPr>
          <p:spPr>
            <a:xfrm>
              <a:off x="4878964" y="3543648"/>
              <a:ext cx="1433731" cy="42548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No evidence</a:t>
              </a:r>
              <a:endParaRPr sz="800" dirty="0"/>
            </a:p>
          </p:txBody>
        </p:sp>
        <p:sp>
          <p:nvSpPr>
            <p:cNvPr id="26" name="Google Shape;106;p1">
              <a:extLst>
                <a:ext uri="{FF2B5EF4-FFF2-40B4-BE49-F238E27FC236}">
                  <a16:creationId xmlns:a16="http://schemas.microsoft.com/office/drawing/2014/main" id="{2684666D-1A59-DA73-9BF2-9979E0B8C8FC}"/>
                </a:ext>
              </a:extLst>
            </p:cNvPr>
            <p:cNvSpPr/>
            <p:nvPr/>
          </p:nvSpPr>
          <p:spPr>
            <a:xfrm>
              <a:off x="9522196" y="1429271"/>
              <a:ext cx="1579653" cy="1560794"/>
            </a:xfrm>
            <a:prstGeom prst="rect">
              <a:avLst/>
            </a:prstGeom>
            <a:solidFill>
              <a:srgbClr val="E1EFD8"/>
            </a:solidFill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BayesDel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1050" dirty="0"/>
            </a:p>
            <a:p>
              <a:pPr algn="ctr"/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≤ -0.008 irrespective of </a:t>
              </a:r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aGVGD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(except C65)</a:t>
              </a:r>
              <a:r>
                <a:rPr lang="en-AU" sz="1050" b="0" i="0" u="none" strike="noStrike" cap="none" baseline="30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*</a:t>
              </a:r>
              <a:endParaRPr lang="en-AU" sz="1050" dirty="0"/>
            </a:p>
          </p:txBody>
        </p:sp>
        <p:sp>
          <p:nvSpPr>
            <p:cNvPr id="27" name="Google Shape;107;p1">
              <a:extLst>
                <a:ext uri="{FF2B5EF4-FFF2-40B4-BE49-F238E27FC236}">
                  <a16:creationId xmlns:a16="http://schemas.microsoft.com/office/drawing/2014/main" id="{0CC716D9-0C72-001B-5C55-BB7A1A7506AB}"/>
                </a:ext>
              </a:extLst>
            </p:cNvPr>
            <p:cNvSpPr/>
            <p:nvPr/>
          </p:nvSpPr>
          <p:spPr>
            <a:xfrm>
              <a:off x="1165720" y="2359019"/>
              <a:ext cx="1041307" cy="581420"/>
            </a:xfrm>
            <a:prstGeom prst="roundRect">
              <a:avLst>
                <a:gd name="adj" fmla="val 16667"/>
              </a:avLst>
            </a:prstGeom>
            <a:solidFill>
              <a:srgbClr val="F04D28">
                <a:alpha val="69803"/>
              </a:srgb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105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aGVGD C65</a:t>
              </a:r>
              <a:endParaRPr sz="1050"/>
            </a:p>
          </p:txBody>
        </p:sp>
        <p:sp>
          <p:nvSpPr>
            <p:cNvPr id="29" name="Google Shape;109;p1">
              <a:extLst>
                <a:ext uri="{FF2B5EF4-FFF2-40B4-BE49-F238E27FC236}">
                  <a16:creationId xmlns:a16="http://schemas.microsoft.com/office/drawing/2014/main" id="{D8D1181E-E1EB-ED7E-2121-04C1C63A609A}"/>
                </a:ext>
              </a:extLst>
            </p:cNvPr>
            <p:cNvSpPr txBox="1"/>
            <p:nvPr/>
          </p:nvSpPr>
          <p:spPr>
            <a:xfrm>
              <a:off x="-2504891" y="9232321"/>
              <a:ext cx="10499101" cy="216887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en-AU" sz="1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*</a:t>
              </a:r>
              <a:r>
                <a:rPr lang="en-AU" sz="12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AND</a:t>
              </a:r>
              <a:r>
                <a:rPr lang="en-AU" sz="1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no predicted differences in splicing (</a:t>
              </a:r>
              <a:r>
                <a:rPr lang="en-AU" sz="1200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SpliceAI</a:t>
              </a:r>
              <a:r>
                <a:rPr lang="en-AU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&lt; 0.2)</a:t>
              </a:r>
              <a:endParaRPr lang="en-AU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lvl="0"/>
              <a:r>
                <a:rPr lang="en-AU" sz="1200" b="0" i="0" u="none" strike="noStrike" cap="none" baseline="30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☨ </a:t>
              </a:r>
              <a:r>
                <a:rPr lang="en-AU" sz="1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Including silent variants and apparent “missense” variants or “single aa </a:t>
              </a:r>
              <a:r>
                <a:rPr lang="en-AU" sz="1200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inframe</a:t>
              </a:r>
              <a:r>
                <a:rPr lang="en-AU" sz="1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deletions” for which there is a predicted splice effect </a:t>
              </a:r>
            </a:p>
            <a:p>
              <a:pPr lvl="0"/>
              <a:r>
                <a:rPr lang="en-AU" sz="1200" baseline="300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☨</a:t>
              </a:r>
              <a:r>
                <a:rPr lang="en-AU" sz="1200" b="0" i="0" u="none" strike="noStrike" cap="none" baseline="30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☨ </a:t>
              </a:r>
              <a:r>
                <a:rPr lang="en-AU" sz="1200" dirty="0">
                  <a:solidFill>
                    <a:schemeClr val="dk1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alibri"/>
                </a:rPr>
                <a:t>Excluding </a:t>
              </a:r>
              <a:r>
                <a:rPr lang="en-AU" sz="1200" i="0" u="none" strike="noStrike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  <a:t>± 1,2 positions</a:t>
              </a:r>
            </a:p>
            <a:p>
              <a:pPr lvl="0"/>
              <a:r>
                <a:rPr lang="en-AU" sz="12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** Core splice motif includes last three nucleotides and first nucleotide of the exon</a:t>
              </a: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endParaRPr sz="1050" dirty="0"/>
            </a:p>
          </p:txBody>
        </p:sp>
      </p:grpSp>
      <p:sp>
        <p:nvSpPr>
          <p:cNvPr id="31" name="Google Shape;108;p1">
            <a:extLst>
              <a:ext uri="{FF2B5EF4-FFF2-40B4-BE49-F238E27FC236}">
                <a16:creationId xmlns:a16="http://schemas.microsoft.com/office/drawing/2014/main" id="{53C77CDA-B2B6-D52F-7768-A40C8D1014FF}"/>
              </a:ext>
            </a:extLst>
          </p:cNvPr>
          <p:cNvSpPr txBox="1"/>
          <p:nvPr/>
        </p:nvSpPr>
        <p:spPr>
          <a:xfrm>
            <a:off x="356918" y="190610"/>
            <a:ext cx="86669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Figure 1. Flowchart for PP3, BP4, and BP7 in silico score application</a:t>
            </a:r>
            <a:endParaRPr dirty="0"/>
          </a:p>
        </p:txBody>
      </p:sp>
      <p:sp>
        <p:nvSpPr>
          <p:cNvPr id="32" name="Google Shape;85;p1">
            <a:extLst>
              <a:ext uri="{FF2B5EF4-FFF2-40B4-BE49-F238E27FC236}">
                <a16:creationId xmlns:a16="http://schemas.microsoft.com/office/drawing/2014/main" id="{EFD34491-1EE0-5E22-B63A-385E06725F2D}"/>
              </a:ext>
            </a:extLst>
          </p:cNvPr>
          <p:cNvSpPr/>
          <p:nvPr/>
        </p:nvSpPr>
        <p:spPr>
          <a:xfrm>
            <a:off x="5160328" y="768941"/>
            <a:ext cx="1190749" cy="351756"/>
          </a:xfrm>
          <a:prstGeom prst="rect">
            <a:avLst/>
          </a:prstGeom>
          <a:solidFill>
            <a:schemeClr val="bg1">
              <a:alpha val="69803"/>
            </a:schemeClr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-AU" sz="1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Missense Variant</a:t>
            </a:r>
            <a:endParaRPr lang="en-AU" sz="1050" dirty="0"/>
          </a:p>
        </p:txBody>
      </p:sp>
      <p:cxnSp>
        <p:nvCxnSpPr>
          <p:cNvPr id="46" name="Google Shape;92;p1">
            <a:extLst>
              <a:ext uri="{FF2B5EF4-FFF2-40B4-BE49-F238E27FC236}">
                <a16:creationId xmlns:a16="http://schemas.microsoft.com/office/drawing/2014/main" id="{413DAC90-8267-F820-98B4-68A7C2030F39}"/>
              </a:ext>
            </a:extLst>
          </p:cNvPr>
          <p:cNvCxnSpPr/>
          <p:nvPr/>
        </p:nvCxnSpPr>
        <p:spPr>
          <a:xfrm>
            <a:off x="5755702" y="1120697"/>
            <a:ext cx="0" cy="167065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C606B556-5AD1-9CE5-EC9E-01FCB638574C}"/>
              </a:ext>
            </a:extLst>
          </p:cNvPr>
          <p:cNvCxnSpPr/>
          <p:nvPr/>
        </p:nvCxnSpPr>
        <p:spPr>
          <a:xfrm>
            <a:off x="3827509" y="1287762"/>
            <a:ext cx="47068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599ECEB2-B2F7-FE50-6AEA-330E9B85FE43}"/>
              </a:ext>
            </a:extLst>
          </p:cNvPr>
          <p:cNvCxnSpPr>
            <a:cxnSpLocks/>
            <a:endCxn id="5" idx="0"/>
          </p:cNvCxnSpPr>
          <p:nvPr/>
        </p:nvCxnSpPr>
        <p:spPr>
          <a:xfrm>
            <a:off x="3827510" y="1287762"/>
            <a:ext cx="0" cy="2795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033475E3-0006-B8C9-2C19-746FC560643F}"/>
              </a:ext>
            </a:extLst>
          </p:cNvPr>
          <p:cNvCxnSpPr>
            <a:cxnSpLocks/>
          </p:cNvCxnSpPr>
          <p:nvPr/>
        </p:nvCxnSpPr>
        <p:spPr>
          <a:xfrm>
            <a:off x="5755702" y="1295070"/>
            <a:ext cx="0" cy="2795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F350F34-798C-BC6F-1C34-4DAAEE82DD04}"/>
              </a:ext>
            </a:extLst>
          </p:cNvPr>
          <p:cNvCxnSpPr>
            <a:cxnSpLocks/>
          </p:cNvCxnSpPr>
          <p:nvPr/>
        </p:nvCxnSpPr>
        <p:spPr>
          <a:xfrm>
            <a:off x="7242367" y="1286337"/>
            <a:ext cx="0" cy="2795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3225C844-73DF-549A-DB67-36B66041305D}"/>
              </a:ext>
            </a:extLst>
          </p:cNvPr>
          <p:cNvCxnSpPr>
            <a:cxnSpLocks/>
          </p:cNvCxnSpPr>
          <p:nvPr/>
        </p:nvCxnSpPr>
        <p:spPr>
          <a:xfrm>
            <a:off x="8524201" y="1295070"/>
            <a:ext cx="0" cy="2795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38B7D0F-0B4D-DE4C-7B45-BD944A3ACB60}"/>
              </a:ext>
            </a:extLst>
          </p:cNvPr>
          <p:cNvGrpSpPr/>
          <p:nvPr/>
        </p:nvGrpSpPr>
        <p:grpSpPr>
          <a:xfrm>
            <a:off x="1711731" y="3454244"/>
            <a:ext cx="10245973" cy="2210122"/>
            <a:chOff x="1958354" y="3476613"/>
            <a:chExt cx="10245973" cy="2210122"/>
          </a:xfrm>
        </p:grpSpPr>
        <p:sp>
          <p:nvSpPr>
            <p:cNvPr id="60" name="Google Shape;85;p1">
              <a:extLst>
                <a:ext uri="{FF2B5EF4-FFF2-40B4-BE49-F238E27FC236}">
                  <a16:creationId xmlns:a16="http://schemas.microsoft.com/office/drawing/2014/main" id="{09EDCE03-B084-3706-B273-107BCD209D8C}"/>
                </a:ext>
              </a:extLst>
            </p:cNvPr>
            <p:cNvSpPr/>
            <p:nvPr/>
          </p:nvSpPr>
          <p:spPr>
            <a:xfrm>
              <a:off x="2595341" y="3479698"/>
              <a:ext cx="1314896" cy="327977"/>
            </a:xfrm>
            <a:prstGeom prst="rect">
              <a:avLst/>
            </a:prstGeom>
            <a:solidFill>
              <a:schemeClr val="bg1">
                <a:alpha val="69803"/>
              </a:scheme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Single aa </a:t>
              </a:r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inframe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del</a:t>
              </a:r>
              <a:endParaRPr lang="en-AU" sz="1050" dirty="0"/>
            </a:p>
          </p:txBody>
        </p:sp>
        <p:sp>
          <p:nvSpPr>
            <p:cNvPr id="61" name="Google Shape;85;p1">
              <a:extLst>
                <a:ext uri="{FF2B5EF4-FFF2-40B4-BE49-F238E27FC236}">
                  <a16:creationId xmlns:a16="http://schemas.microsoft.com/office/drawing/2014/main" id="{67E004DF-81FB-427D-3ECB-01B07B12B4E4}"/>
                </a:ext>
              </a:extLst>
            </p:cNvPr>
            <p:cNvSpPr/>
            <p:nvPr/>
          </p:nvSpPr>
          <p:spPr>
            <a:xfrm>
              <a:off x="5336282" y="3478557"/>
              <a:ext cx="1959067" cy="327977"/>
            </a:xfrm>
            <a:prstGeom prst="rect">
              <a:avLst/>
            </a:prstGeom>
            <a:solidFill>
              <a:schemeClr val="bg1">
                <a:alpha val="69803"/>
              </a:scheme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Exonic</a:t>
              </a:r>
              <a:r>
                <a:rPr lang="en-AU" sz="1050" b="0" i="0" u="none" strike="noStrike" cap="none" baseline="30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☨ </a:t>
              </a:r>
              <a:r>
                <a:rPr lang="en-AU" sz="105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/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Intronic</a:t>
              </a:r>
              <a:r>
                <a:rPr lang="en-AU" sz="1050" b="0" i="0" u="none" strike="noStrike" cap="none" baseline="30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☨ ☨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Splice Variants</a:t>
              </a:r>
              <a:endParaRPr lang="en-AU" sz="1050" dirty="0"/>
            </a:p>
          </p:txBody>
        </p:sp>
        <p:sp>
          <p:nvSpPr>
            <p:cNvPr id="62" name="Google Shape;85;p1">
              <a:extLst>
                <a:ext uri="{FF2B5EF4-FFF2-40B4-BE49-F238E27FC236}">
                  <a16:creationId xmlns:a16="http://schemas.microsoft.com/office/drawing/2014/main" id="{A2FD529F-04E2-91EF-80D3-E8B544E47FDD}"/>
                </a:ext>
              </a:extLst>
            </p:cNvPr>
            <p:cNvSpPr/>
            <p:nvPr/>
          </p:nvSpPr>
          <p:spPr>
            <a:xfrm>
              <a:off x="1958354" y="4026533"/>
              <a:ext cx="1314896" cy="327977"/>
            </a:xfrm>
            <a:prstGeom prst="rect">
              <a:avLst/>
            </a:prstGeom>
            <a:solidFill>
              <a:srgbClr val="F04D28">
                <a:alpha val="69803"/>
              </a:srgb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BayesDel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≥ 0.16</a:t>
              </a:r>
              <a:endParaRPr lang="en-AU" sz="1050" dirty="0"/>
            </a:p>
          </p:txBody>
        </p:sp>
        <p:cxnSp>
          <p:nvCxnSpPr>
            <p:cNvPr id="63" name="Google Shape;91;p1">
              <a:extLst>
                <a:ext uri="{FF2B5EF4-FFF2-40B4-BE49-F238E27FC236}">
                  <a16:creationId xmlns:a16="http://schemas.microsoft.com/office/drawing/2014/main" id="{046250E7-5CDC-31F1-86CE-2B70A06B1C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81569" y="3807675"/>
              <a:ext cx="463621" cy="20624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64" name="Google Shape;88;p1">
              <a:extLst>
                <a:ext uri="{FF2B5EF4-FFF2-40B4-BE49-F238E27FC236}">
                  <a16:creationId xmlns:a16="http://schemas.microsoft.com/office/drawing/2014/main" id="{D5714802-C806-5A1C-52E3-664E9AAC5862}"/>
                </a:ext>
              </a:extLst>
            </p:cNvPr>
            <p:cNvSpPr/>
            <p:nvPr/>
          </p:nvSpPr>
          <p:spPr>
            <a:xfrm>
              <a:off x="3555263" y="4018309"/>
              <a:ext cx="1359708" cy="336201"/>
            </a:xfrm>
            <a:prstGeom prst="rect">
              <a:avLst/>
            </a:prstGeom>
            <a:solidFill>
              <a:srgbClr val="E1EFD8"/>
            </a:solidFill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lvl="0" algn="ctr"/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BayesDel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&lt; 0.16</a:t>
              </a:r>
              <a:r>
                <a:rPr lang="en-AU" sz="1050" b="0" i="0" u="none" strike="noStrike" cap="none" baseline="30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*</a:t>
              </a:r>
              <a:endParaRPr sz="1050" baseline="30000" dirty="0"/>
            </a:p>
          </p:txBody>
        </p:sp>
        <p:cxnSp>
          <p:nvCxnSpPr>
            <p:cNvPr id="65" name="Google Shape;93;p1">
              <a:extLst>
                <a:ext uri="{FF2B5EF4-FFF2-40B4-BE49-F238E27FC236}">
                  <a16:creationId xmlns:a16="http://schemas.microsoft.com/office/drawing/2014/main" id="{84129AE5-5F3E-1659-E1CF-B5231EE2F5DC}"/>
                </a:ext>
              </a:extLst>
            </p:cNvPr>
            <p:cNvCxnSpPr>
              <a:cxnSpLocks/>
            </p:cNvCxnSpPr>
            <p:nvPr/>
          </p:nvCxnSpPr>
          <p:spPr>
            <a:xfrm>
              <a:off x="3285489" y="3808410"/>
              <a:ext cx="820153" cy="20624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68" name="Google Shape;99;p1">
              <a:extLst>
                <a:ext uri="{FF2B5EF4-FFF2-40B4-BE49-F238E27FC236}">
                  <a16:creationId xmlns:a16="http://schemas.microsoft.com/office/drawing/2014/main" id="{0F4BAFF9-5CD9-481E-B236-791E45F0B94D}"/>
                </a:ext>
              </a:extLst>
            </p:cNvPr>
            <p:cNvCxnSpPr>
              <a:cxnSpLocks/>
            </p:cNvCxnSpPr>
            <p:nvPr/>
          </p:nvCxnSpPr>
          <p:spPr>
            <a:xfrm>
              <a:off x="4213858" y="4354510"/>
              <a:ext cx="0" cy="816565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69" name="Google Shape;103;p1">
              <a:extLst>
                <a:ext uri="{FF2B5EF4-FFF2-40B4-BE49-F238E27FC236}">
                  <a16:creationId xmlns:a16="http://schemas.microsoft.com/office/drawing/2014/main" id="{BBAA3AEF-5C31-F20B-40A6-5B46484B4F58}"/>
                </a:ext>
              </a:extLst>
            </p:cNvPr>
            <p:cNvSpPr/>
            <p:nvPr/>
          </p:nvSpPr>
          <p:spPr>
            <a:xfrm>
              <a:off x="3725078" y="5171074"/>
              <a:ext cx="1017312" cy="218651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E1EFD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BP4</a:t>
              </a:r>
              <a:endParaRPr sz="800" dirty="0"/>
            </a:p>
          </p:txBody>
        </p:sp>
        <p:cxnSp>
          <p:nvCxnSpPr>
            <p:cNvPr id="70" name="Google Shape;96;p1">
              <a:extLst>
                <a:ext uri="{FF2B5EF4-FFF2-40B4-BE49-F238E27FC236}">
                  <a16:creationId xmlns:a16="http://schemas.microsoft.com/office/drawing/2014/main" id="{ADA2978F-BC1B-DB32-1F4B-A8D7697A395A}"/>
                </a:ext>
              </a:extLst>
            </p:cNvPr>
            <p:cNvCxnSpPr>
              <a:cxnSpLocks/>
            </p:cNvCxnSpPr>
            <p:nvPr/>
          </p:nvCxnSpPr>
          <p:spPr>
            <a:xfrm>
              <a:off x="2523955" y="4354510"/>
              <a:ext cx="0" cy="797562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71" name="Google Shape;102;p1">
              <a:extLst>
                <a:ext uri="{FF2B5EF4-FFF2-40B4-BE49-F238E27FC236}">
                  <a16:creationId xmlns:a16="http://schemas.microsoft.com/office/drawing/2014/main" id="{97820BFF-45AC-792C-3205-FE261FD80073}"/>
                </a:ext>
              </a:extLst>
            </p:cNvPr>
            <p:cNvSpPr/>
            <p:nvPr/>
          </p:nvSpPr>
          <p:spPr>
            <a:xfrm>
              <a:off x="2059094" y="5171074"/>
              <a:ext cx="929722" cy="218651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F04D2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PP3</a:t>
              </a:r>
              <a:endParaRPr sz="800" dirty="0"/>
            </a:p>
          </p:txBody>
        </p:sp>
        <p:cxnSp>
          <p:nvCxnSpPr>
            <p:cNvPr id="72" name="Google Shape;91;p1">
              <a:extLst>
                <a:ext uri="{FF2B5EF4-FFF2-40B4-BE49-F238E27FC236}">
                  <a16:creationId xmlns:a16="http://schemas.microsoft.com/office/drawing/2014/main" id="{EBC66EF3-5220-6F4E-1836-4C690570B2D8}"/>
                </a:ext>
              </a:extLst>
            </p:cNvPr>
            <p:cNvCxnSpPr>
              <a:cxnSpLocks/>
            </p:cNvCxnSpPr>
            <p:nvPr/>
          </p:nvCxnSpPr>
          <p:spPr>
            <a:xfrm>
              <a:off x="6367994" y="3806534"/>
              <a:ext cx="0" cy="20624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73" name="Google Shape;85;p1">
              <a:extLst>
                <a:ext uri="{FF2B5EF4-FFF2-40B4-BE49-F238E27FC236}">
                  <a16:creationId xmlns:a16="http://schemas.microsoft.com/office/drawing/2014/main" id="{DA1AA8EB-B8A7-B35E-4F4B-4BE3C944DB76}"/>
                </a:ext>
              </a:extLst>
            </p:cNvPr>
            <p:cNvSpPr/>
            <p:nvPr/>
          </p:nvSpPr>
          <p:spPr>
            <a:xfrm>
              <a:off x="5710546" y="4012837"/>
              <a:ext cx="1314896" cy="327977"/>
            </a:xfrm>
            <a:prstGeom prst="rect">
              <a:avLst/>
            </a:prstGeom>
            <a:solidFill>
              <a:srgbClr val="F04D28">
                <a:alpha val="69803"/>
              </a:srgb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AU" sz="1050" b="0" i="0" u="none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SpliceAI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≥ 0.2</a:t>
              </a:r>
              <a:endParaRPr lang="en-AU" sz="1050" dirty="0"/>
            </a:p>
          </p:txBody>
        </p:sp>
        <p:cxnSp>
          <p:nvCxnSpPr>
            <p:cNvPr id="76" name="Google Shape;96;p1">
              <a:extLst>
                <a:ext uri="{FF2B5EF4-FFF2-40B4-BE49-F238E27FC236}">
                  <a16:creationId xmlns:a16="http://schemas.microsoft.com/office/drawing/2014/main" id="{A238C24A-6146-1EB6-8148-F38DBCCF6920}"/>
                </a:ext>
              </a:extLst>
            </p:cNvPr>
            <p:cNvCxnSpPr>
              <a:cxnSpLocks/>
            </p:cNvCxnSpPr>
            <p:nvPr/>
          </p:nvCxnSpPr>
          <p:spPr>
            <a:xfrm>
              <a:off x="6371750" y="4346286"/>
              <a:ext cx="0" cy="797562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78" name="Google Shape;102;p1">
              <a:extLst>
                <a:ext uri="{FF2B5EF4-FFF2-40B4-BE49-F238E27FC236}">
                  <a16:creationId xmlns:a16="http://schemas.microsoft.com/office/drawing/2014/main" id="{2F517318-0988-D9F7-C909-D23394C83A8C}"/>
                </a:ext>
              </a:extLst>
            </p:cNvPr>
            <p:cNvSpPr/>
            <p:nvPr/>
          </p:nvSpPr>
          <p:spPr>
            <a:xfrm>
              <a:off x="5903760" y="5171074"/>
              <a:ext cx="929722" cy="218651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F04D2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PP3</a:t>
              </a:r>
              <a:endParaRPr sz="800" dirty="0"/>
            </a:p>
          </p:txBody>
        </p:sp>
        <p:cxnSp>
          <p:nvCxnSpPr>
            <p:cNvPr id="74" name="Google Shape;93;p1">
              <a:extLst>
                <a:ext uri="{FF2B5EF4-FFF2-40B4-BE49-F238E27FC236}">
                  <a16:creationId xmlns:a16="http://schemas.microsoft.com/office/drawing/2014/main" id="{91B97564-87AB-B248-719B-C31D6DCCD7A7}"/>
                </a:ext>
              </a:extLst>
            </p:cNvPr>
            <p:cNvCxnSpPr>
              <a:cxnSpLocks/>
            </p:cNvCxnSpPr>
            <p:nvPr/>
          </p:nvCxnSpPr>
          <p:spPr>
            <a:xfrm>
              <a:off x="8470464" y="3782853"/>
              <a:ext cx="0" cy="238471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75" name="Google Shape;88;p1">
              <a:extLst>
                <a:ext uri="{FF2B5EF4-FFF2-40B4-BE49-F238E27FC236}">
                  <a16:creationId xmlns:a16="http://schemas.microsoft.com/office/drawing/2014/main" id="{149C0451-3852-D605-2388-952BB9529AD8}"/>
                </a:ext>
              </a:extLst>
            </p:cNvPr>
            <p:cNvSpPr/>
            <p:nvPr/>
          </p:nvSpPr>
          <p:spPr>
            <a:xfrm>
              <a:off x="7847440" y="4021324"/>
              <a:ext cx="1359708" cy="336201"/>
            </a:xfrm>
            <a:prstGeom prst="rect">
              <a:avLst/>
            </a:prstGeom>
            <a:solidFill>
              <a:srgbClr val="E1EFD8"/>
            </a:solidFill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lvl="0" algn="ctr"/>
              <a:r>
                <a:rPr lang="en-AU" sz="1050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SpliceAI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≤ 0.1</a:t>
              </a:r>
              <a:endParaRPr lang="en-AU" sz="1050" dirty="0"/>
            </a:p>
          </p:txBody>
        </p:sp>
        <p:cxnSp>
          <p:nvCxnSpPr>
            <p:cNvPr id="77" name="Google Shape;96;p1">
              <a:extLst>
                <a:ext uri="{FF2B5EF4-FFF2-40B4-BE49-F238E27FC236}">
                  <a16:creationId xmlns:a16="http://schemas.microsoft.com/office/drawing/2014/main" id="{9F7C4B98-AB26-5C8C-463B-C8F99BAA03E6}"/>
                </a:ext>
              </a:extLst>
            </p:cNvPr>
            <p:cNvCxnSpPr>
              <a:cxnSpLocks/>
            </p:cNvCxnSpPr>
            <p:nvPr/>
          </p:nvCxnSpPr>
          <p:spPr>
            <a:xfrm>
              <a:off x="8495832" y="4357525"/>
              <a:ext cx="0" cy="797562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79" name="Google Shape;103;p1">
              <a:extLst>
                <a:ext uri="{FF2B5EF4-FFF2-40B4-BE49-F238E27FC236}">
                  <a16:creationId xmlns:a16="http://schemas.microsoft.com/office/drawing/2014/main" id="{20C834D8-834E-4EC6-991A-B02ED488E045}"/>
                </a:ext>
              </a:extLst>
            </p:cNvPr>
            <p:cNvSpPr/>
            <p:nvPr/>
          </p:nvSpPr>
          <p:spPr>
            <a:xfrm>
              <a:off x="8018638" y="5170862"/>
              <a:ext cx="1017312" cy="218651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E1EFD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BP4</a:t>
              </a:r>
              <a:endParaRPr sz="800" dirty="0"/>
            </a:p>
          </p:txBody>
        </p:sp>
        <p:sp>
          <p:nvSpPr>
            <p:cNvPr id="80" name="Google Shape;85;p1">
              <a:extLst>
                <a:ext uri="{FF2B5EF4-FFF2-40B4-BE49-F238E27FC236}">
                  <a16:creationId xmlns:a16="http://schemas.microsoft.com/office/drawing/2014/main" id="{0E22019B-C25F-BEE9-B7C1-C73C772F81A6}"/>
                </a:ext>
              </a:extLst>
            </p:cNvPr>
            <p:cNvSpPr/>
            <p:nvPr/>
          </p:nvSpPr>
          <p:spPr>
            <a:xfrm>
              <a:off x="7490930" y="3476613"/>
              <a:ext cx="1959067" cy="327977"/>
            </a:xfrm>
            <a:prstGeom prst="rect">
              <a:avLst/>
            </a:prstGeom>
            <a:solidFill>
              <a:schemeClr val="bg1">
                <a:alpha val="69803"/>
              </a:scheme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Silent or Intronic</a:t>
              </a:r>
              <a:r>
                <a:rPr lang="en-AU" sz="1050" b="0" i="0" u="none" strike="noStrike" cap="none" baseline="30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☨ ☨</a:t>
              </a:r>
              <a:r>
                <a:rPr lang="en-AU" sz="105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Variants</a:t>
              </a:r>
              <a:endParaRPr lang="en-AU" sz="1050" dirty="0"/>
            </a:p>
          </p:txBody>
        </p:sp>
        <p:cxnSp>
          <p:nvCxnSpPr>
            <p:cNvPr id="2" name="Google Shape;100;p1">
              <a:extLst>
                <a:ext uri="{FF2B5EF4-FFF2-40B4-BE49-F238E27FC236}">
                  <a16:creationId xmlns:a16="http://schemas.microsoft.com/office/drawing/2014/main" id="{E6632BAC-E541-FFD5-E3BC-82A388669E9C}"/>
                </a:ext>
              </a:extLst>
            </p:cNvPr>
            <p:cNvCxnSpPr>
              <a:cxnSpLocks/>
            </p:cNvCxnSpPr>
            <p:nvPr/>
          </p:nvCxnSpPr>
          <p:spPr>
            <a:xfrm>
              <a:off x="9035950" y="5278455"/>
              <a:ext cx="364708" cy="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30" name="Google Shape;88;p1">
              <a:extLst>
                <a:ext uri="{FF2B5EF4-FFF2-40B4-BE49-F238E27FC236}">
                  <a16:creationId xmlns:a16="http://schemas.microsoft.com/office/drawing/2014/main" id="{3158E6B3-3F17-B0A6-216E-7F6E9F0A8375}"/>
                </a:ext>
              </a:extLst>
            </p:cNvPr>
            <p:cNvSpPr/>
            <p:nvPr/>
          </p:nvSpPr>
          <p:spPr>
            <a:xfrm>
              <a:off x="9429876" y="4870174"/>
              <a:ext cx="1376771" cy="816561"/>
            </a:xfrm>
            <a:prstGeom prst="rect">
              <a:avLst/>
            </a:prstGeom>
            <a:solidFill>
              <a:srgbClr val="E1EFD8"/>
            </a:solidFill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lvl="0" algn="ctr"/>
              <a:r>
                <a:rPr lang="en-AU" sz="1050" dirty="0"/>
                <a:t>Silent variant outside core splice motif** or intronic variant at or beyond +7/-21</a:t>
              </a:r>
            </a:p>
          </p:txBody>
        </p:sp>
        <p:cxnSp>
          <p:nvCxnSpPr>
            <p:cNvPr id="35" name="Google Shape;100;p1">
              <a:extLst>
                <a:ext uri="{FF2B5EF4-FFF2-40B4-BE49-F238E27FC236}">
                  <a16:creationId xmlns:a16="http://schemas.microsoft.com/office/drawing/2014/main" id="{18F39C74-D5C6-639A-BD1D-FAACC960AF8B}"/>
                </a:ext>
              </a:extLst>
            </p:cNvPr>
            <p:cNvCxnSpPr>
              <a:cxnSpLocks/>
            </p:cNvCxnSpPr>
            <p:nvPr/>
          </p:nvCxnSpPr>
          <p:spPr>
            <a:xfrm>
              <a:off x="10806647" y="5264950"/>
              <a:ext cx="364708" cy="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36" name="Google Shape;103;p1">
              <a:extLst>
                <a:ext uri="{FF2B5EF4-FFF2-40B4-BE49-F238E27FC236}">
                  <a16:creationId xmlns:a16="http://schemas.microsoft.com/office/drawing/2014/main" id="{B7B07712-875E-34B1-E0EC-27F1C693A940}"/>
                </a:ext>
              </a:extLst>
            </p:cNvPr>
            <p:cNvSpPr/>
            <p:nvPr/>
          </p:nvSpPr>
          <p:spPr>
            <a:xfrm>
              <a:off x="11187015" y="5155624"/>
              <a:ext cx="1017312" cy="218651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E1EFD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AU" sz="8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BP7</a:t>
              </a:r>
              <a:endParaRPr sz="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61728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176</Words>
  <Application>Microsoft Macintosh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Frone, Megan (NIH/NCI) [E]</dc:creator>
  <cp:lastModifiedBy>Frone, Megan (NIH/NCI) [E]</cp:lastModifiedBy>
  <cp:revision>2</cp:revision>
  <dcterms:created xsi:type="dcterms:W3CDTF">2023-04-19T17:50:27Z</dcterms:created>
  <dcterms:modified xsi:type="dcterms:W3CDTF">2024-02-28T18:26:49Z</dcterms:modified>
</cp:coreProperties>
</file>