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6"/>
  </p:notesMasterIdLst>
  <p:sldIdLst>
    <p:sldId id="258" r:id="rId5"/>
  </p:sldIdLst>
  <p:sldSz cx="12344400" cy="15087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72">
          <p15:clr>
            <a:srgbClr val="A4A3A4"/>
          </p15:clr>
        </p15:guide>
        <p15:guide id="2" pos="38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566" autoAdjust="0"/>
  </p:normalViewPr>
  <p:slideViewPr>
    <p:cSldViewPr snapToGrid="0">
      <p:cViewPr varScale="1">
        <p:scale>
          <a:sx n="44" d="100"/>
          <a:sy n="44" d="100"/>
        </p:scale>
        <p:origin x="2280" y="78"/>
      </p:cViewPr>
      <p:guideLst>
        <p:guide orient="horz" pos="187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26544" y="685800"/>
            <a:ext cx="2805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27238" y="685800"/>
            <a:ext cx="2805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F9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dirty="0"/>
              <a:t>L</a:t>
            </a:r>
            <a:r>
              <a:rPr lang="en" dirty="0"/>
              <a:t>ast nonsense variant, c.1369A&gt;T, is near C terminal and leads t</a:t>
            </a:r>
            <a:r>
              <a:rPr lang="en" baseline="0" dirty="0"/>
              <a:t>o severe hemophilia. Most nonsense variants in exon 8 result in severe HB (show EAHAD F9 to show all nonsense variants.)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" baseline="0" dirty="0"/>
              <a:t>Exon 1 deletion results in severe disease in patients, and removes prepropeptide. Upgrade to PVS1 from strong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" baseline="0" dirty="0"/>
              <a:t>The upgrade to PVS1 may be applicable to other coag factors, at least serine proteases.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" baseline="0" dirty="0"/>
              <a:t>EAHAD – exon 5-8 (severity not specified), 1-6 duplications result in severe disease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37882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20806" y="2184087"/>
            <a:ext cx="11502900" cy="60210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20795" y="8313433"/>
            <a:ext cx="11502900" cy="2325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20795" y="6309160"/>
            <a:ext cx="11502900" cy="24693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523740" y="3380593"/>
            <a:ext cx="5399700" cy="100215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20795" y="1629760"/>
            <a:ext cx="3790800" cy="22167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20795" y="4076160"/>
            <a:ext cx="3790800" cy="9326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61838" y="1320440"/>
            <a:ext cx="8596500" cy="11999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172200" y="-367"/>
            <a:ext cx="6172200" cy="15087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8425" y="3617313"/>
            <a:ext cx="5460900" cy="43482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8425" y="8222353"/>
            <a:ext cx="5460900" cy="36231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668325" y="2123953"/>
            <a:ext cx="5180100" cy="108390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20795" y="12409687"/>
            <a:ext cx="8098500" cy="17751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20795" y="3244633"/>
            <a:ext cx="11502900" cy="5759400"/>
          </a:xfrm>
          <a:prstGeom prst="rect">
            <a:avLst/>
          </a:prstGeom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20795" y="9246527"/>
            <a:ext cx="11502900" cy="3815700"/>
          </a:xfrm>
          <a:prstGeom prst="rect">
            <a:avLst/>
          </a:prstGeom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20795" y="1305407"/>
            <a:ext cx="11502900" cy="1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None/>
              <a:defRPr sz="53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20795" y="3380593"/>
            <a:ext cx="11502900" cy="10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Char char="●"/>
              <a:defRPr sz="3400">
                <a:solidFill>
                  <a:schemeClr val="dk2"/>
                </a:solidFill>
              </a:defRPr>
            </a:lvl1pPr>
            <a:lvl2pPr marL="914400" lvl="1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2pPr>
            <a:lvl3pPr marL="1371600" lvl="2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3pPr>
            <a:lvl4pPr marL="1828800" lvl="3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4pPr>
            <a:lvl5pPr marL="2286000" lvl="4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5pPr>
            <a:lvl6pPr marL="2743200" lvl="5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6pPr>
            <a:lvl7pPr marL="3200400" lvl="6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●"/>
              <a:defRPr sz="2600">
                <a:solidFill>
                  <a:schemeClr val="dk2"/>
                </a:solidFill>
              </a:defRPr>
            </a:lvl7pPr>
            <a:lvl8pPr marL="3657600" lvl="7" indent="-39370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Char char="○"/>
              <a:defRPr sz="2600">
                <a:solidFill>
                  <a:schemeClr val="dk2"/>
                </a:solidFill>
              </a:defRPr>
            </a:lvl8pPr>
            <a:lvl9pPr marL="4114800" lvl="8" indent="-39370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Char char="■"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437818" y="13678769"/>
            <a:ext cx="740700" cy="11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r">
              <a:buNone/>
              <a:defRPr sz="1900">
                <a:solidFill>
                  <a:schemeClr val="dk2"/>
                </a:solidFill>
              </a:defRPr>
            </a:lvl1pPr>
            <a:lvl2pPr lvl="1" algn="r">
              <a:buNone/>
              <a:defRPr sz="1900">
                <a:solidFill>
                  <a:schemeClr val="dk2"/>
                </a:solidFill>
              </a:defRPr>
            </a:lvl2pPr>
            <a:lvl3pPr lvl="2" algn="r">
              <a:buNone/>
              <a:defRPr sz="1900">
                <a:solidFill>
                  <a:schemeClr val="dk2"/>
                </a:solidFill>
              </a:defRPr>
            </a:lvl3pPr>
            <a:lvl4pPr lvl="3" algn="r">
              <a:buNone/>
              <a:defRPr sz="1900">
                <a:solidFill>
                  <a:schemeClr val="dk2"/>
                </a:solidFill>
              </a:defRPr>
            </a:lvl4pPr>
            <a:lvl5pPr lvl="4" algn="r">
              <a:buNone/>
              <a:defRPr sz="1900">
                <a:solidFill>
                  <a:schemeClr val="dk2"/>
                </a:solidFill>
              </a:defRPr>
            </a:lvl5pPr>
            <a:lvl6pPr lvl="5" algn="r">
              <a:buNone/>
              <a:defRPr sz="1900">
                <a:solidFill>
                  <a:schemeClr val="dk2"/>
                </a:solidFill>
              </a:defRPr>
            </a:lvl6pPr>
            <a:lvl7pPr lvl="6" algn="r">
              <a:buNone/>
              <a:defRPr sz="1900">
                <a:solidFill>
                  <a:schemeClr val="dk2"/>
                </a:solidFill>
              </a:defRPr>
            </a:lvl7pPr>
            <a:lvl8pPr lvl="7" algn="r">
              <a:buNone/>
              <a:defRPr sz="1900">
                <a:solidFill>
                  <a:schemeClr val="dk2"/>
                </a:solidFill>
              </a:defRPr>
            </a:lvl8pPr>
            <a:lvl9pPr lvl="8" algn="r">
              <a:buNone/>
              <a:defRPr sz="19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9-db.eahad.org/advance_search_results.ph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80325" y="225673"/>
            <a:ext cx="1105800" cy="2819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55" name="Google Shape;55;p13"/>
          <p:cNvSpPr/>
          <p:nvPr/>
        </p:nvSpPr>
        <p:spPr>
          <a:xfrm>
            <a:off x="1664575" y="216325"/>
            <a:ext cx="2374200" cy="86266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up to c.788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up to c.730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up to c.773</a:t>
            </a:r>
            <a:endParaRPr lang="en" sz="1200" b="0" i="0" u="none" strike="noStrike" cap="none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aseline="30000" dirty="0"/>
          </a:p>
        </p:txBody>
      </p:sp>
      <p:sp>
        <p:nvSpPr>
          <p:cNvPr id="56" name="Google Shape;56;p13"/>
          <p:cNvSpPr/>
          <p:nvPr/>
        </p:nvSpPr>
        <p:spPr>
          <a:xfrm>
            <a:off x="1664575" y="146477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200" b="0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Nonsense from c.789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-1/+2 from c.731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Frameshift +1/-2 from c.774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57" name="Google Shape;57;p13"/>
          <p:cNvSpPr/>
          <p:nvPr/>
        </p:nvSpPr>
        <p:spPr>
          <a:xfrm>
            <a:off x="4549050" y="5102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/>
          </a:p>
        </p:txBody>
      </p:sp>
      <p:sp>
        <p:nvSpPr>
          <p:cNvPr id="59" name="Google Shape;59;p13"/>
          <p:cNvSpPr/>
          <p:nvPr/>
        </p:nvSpPr>
        <p:spPr>
          <a:xfrm>
            <a:off x="10907125" y="5102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4548050" y="1619250"/>
            <a:ext cx="5896500" cy="665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Several patients with severe hemophilia B reported in the EAHAD database warranting PVS1 -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https://f9-db.eahad.org/advance_search_results.php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lang="en-US"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10907125" y="18112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</a:p>
        </p:txBody>
      </p:sp>
      <p:cxnSp>
        <p:nvCxnSpPr>
          <p:cNvPr id="73" name="Google Shape;73;p13"/>
          <p:cNvCxnSpPr>
            <a:stCxn id="54" idx="3"/>
            <a:endCxn id="55" idx="1"/>
          </p:cNvCxnSpPr>
          <p:nvPr/>
        </p:nvCxnSpPr>
        <p:spPr>
          <a:xfrm flipV="1">
            <a:off x="1186125" y="647659"/>
            <a:ext cx="478450" cy="98786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4" name="Google Shape;74;p13"/>
          <p:cNvCxnSpPr>
            <a:stCxn id="54" idx="3"/>
            <a:endCxn id="56" idx="1"/>
          </p:cNvCxnSpPr>
          <p:nvPr/>
        </p:nvCxnSpPr>
        <p:spPr>
          <a:xfrm>
            <a:off x="1186125" y="1635523"/>
            <a:ext cx="478500" cy="308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5" name="Google Shape;75;p13"/>
          <p:cNvCxnSpPr>
            <a:stCxn id="55" idx="3"/>
            <a:endCxn id="57" idx="1"/>
          </p:cNvCxnSpPr>
          <p:nvPr/>
        </p:nvCxnSpPr>
        <p:spPr>
          <a:xfrm>
            <a:off x="4038775" y="647659"/>
            <a:ext cx="510275" cy="99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77" name="Google Shape;77;p13"/>
          <p:cNvCxnSpPr>
            <a:stCxn id="56" idx="3"/>
            <a:endCxn id="61" idx="1"/>
          </p:cNvCxnSpPr>
          <p:nvPr/>
        </p:nvCxnSpPr>
        <p:spPr>
          <a:xfrm>
            <a:off x="4038775" y="1944175"/>
            <a:ext cx="509275" cy="792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1" name="Google Shape;81;p13"/>
          <p:cNvSpPr txBox="1"/>
          <p:nvPr/>
        </p:nvSpPr>
        <p:spPr>
          <a:xfrm>
            <a:off x="80325" y="3209450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endParaRPr b="1" baseline="30000"/>
          </a:p>
        </p:txBody>
      </p:sp>
      <p:sp>
        <p:nvSpPr>
          <p:cNvPr id="82" name="Google Shape;82;p13"/>
          <p:cNvSpPr/>
          <p:nvPr/>
        </p:nvSpPr>
        <p:spPr>
          <a:xfrm>
            <a:off x="1664575" y="3127248"/>
            <a:ext cx="2374200" cy="98395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predicted to undergo NMD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Exons 2, 3, 6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3" name="Google Shape;83;p13"/>
          <p:cNvSpPr/>
          <p:nvPr/>
        </p:nvSpPr>
        <p:spPr>
          <a:xfrm>
            <a:off x="1654125" y="6290300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reserves reading frame</a:t>
            </a:r>
          </a:p>
          <a:p>
            <a:pPr lvl="0" algn="ctr"/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Exons 1, 4, 5</a:t>
            </a:r>
            <a:endParaRPr dirty="0">
              <a:solidFill>
                <a:srgbClr val="C00000"/>
              </a:solidFill>
            </a:endParaRPr>
          </a:p>
        </p:txBody>
      </p:sp>
      <p:sp>
        <p:nvSpPr>
          <p:cNvPr id="84" name="Google Shape;84;p13"/>
          <p:cNvSpPr/>
          <p:nvPr/>
        </p:nvSpPr>
        <p:spPr>
          <a:xfrm>
            <a:off x="4536350" y="323250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 dirty="0"/>
          </a:p>
        </p:txBody>
      </p:sp>
      <p:sp>
        <p:nvSpPr>
          <p:cNvPr id="85" name="Google Shape;85;p13"/>
          <p:cNvSpPr/>
          <p:nvPr/>
        </p:nvSpPr>
        <p:spPr>
          <a:xfrm>
            <a:off x="4564925" y="4648200"/>
            <a:ext cx="5896500" cy="6769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Several patients with severe hemophilia B reported in the EAHAD database warranting PVS1 -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https://f9-db.eahad.org/advance_search_results.php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2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4533750" y="6699250"/>
            <a:ext cx="5907300" cy="7302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-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Exons 1 deletion removes signal peptide, exons 4 and 5 encode critical protein domains and variants in all these exons have been seen in patients with severe HB</a:t>
            </a:r>
            <a:endParaRPr sz="120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10945225" y="3232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4" name="Google Shape;94;p13"/>
          <p:cNvSpPr/>
          <p:nvPr/>
        </p:nvSpPr>
        <p:spPr>
          <a:xfrm>
            <a:off x="10957925" y="485142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 dirty="0"/>
          </a:p>
        </p:txBody>
      </p:sp>
      <p:sp>
        <p:nvSpPr>
          <p:cNvPr id="98" name="Google Shape;98;p13"/>
          <p:cNvSpPr/>
          <p:nvPr/>
        </p:nvSpPr>
        <p:spPr>
          <a:xfrm>
            <a:off x="10919825" y="69272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sp>
        <p:nvSpPr>
          <p:cNvPr id="100" name="Google Shape;100;p13"/>
          <p:cNvSpPr/>
          <p:nvPr/>
        </p:nvSpPr>
        <p:spPr>
          <a:xfrm>
            <a:off x="1643625" y="4315725"/>
            <a:ext cx="2395200" cy="1612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isrupts reading frame and is </a:t>
            </a:r>
            <a:r>
              <a:rPr lang="en" sz="12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endParaRPr lang="en"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rgbClr val="C00000"/>
                </a:solidFill>
                <a:latin typeface="Times New Roman"/>
                <a:cs typeface="Times New Roman"/>
                <a:sym typeface="Times New Roman"/>
              </a:rPr>
              <a:t>Exon 7</a:t>
            </a:r>
            <a:endParaRPr dirty="0">
              <a:solidFill>
                <a:srgbClr val="C00000"/>
              </a:solidFill>
            </a:endParaRPr>
          </a:p>
        </p:txBody>
      </p:sp>
      <p:cxnSp>
        <p:nvCxnSpPr>
          <p:cNvPr id="101" name="Google Shape;101;p13"/>
          <p:cNvCxnSpPr>
            <a:stCxn id="81" idx="3"/>
            <a:endCxn id="82" idx="1"/>
          </p:cNvCxnSpPr>
          <p:nvPr/>
        </p:nvCxnSpPr>
        <p:spPr>
          <a:xfrm flipV="1">
            <a:off x="1186125" y="3619224"/>
            <a:ext cx="478450" cy="199037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2" name="Google Shape;102;p13"/>
          <p:cNvCxnSpPr>
            <a:stCxn id="81" idx="3"/>
            <a:endCxn id="100" idx="1"/>
          </p:cNvCxnSpPr>
          <p:nvPr/>
        </p:nvCxnSpPr>
        <p:spPr>
          <a:xfrm rot="10800000" flipH="1">
            <a:off x="1186125" y="5121800"/>
            <a:ext cx="457500" cy="487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3" name="Google Shape;103;p13"/>
          <p:cNvCxnSpPr>
            <a:stCxn id="81" idx="3"/>
            <a:endCxn id="83" idx="1"/>
          </p:cNvCxnSpPr>
          <p:nvPr/>
        </p:nvCxnSpPr>
        <p:spPr>
          <a:xfrm>
            <a:off x="1186125" y="5609600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4" name="Google Shape;104;p13"/>
          <p:cNvCxnSpPr>
            <a:stCxn id="82" idx="3"/>
            <a:endCxn id="84" idx="1"/>
          </p:cNvCxnSpPr>
          <p:nvPr/>
        </p:nvCxnSpPr>
        <p:spPr>
          <a:xfrm flipV="1">
            <a:off x="4038775" y="3370950"/>
            <a:ext cx="497575" cy="24827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06" name="Google Shape;106;p13"/>
          <p:cNvCxnSpPr>
            <a:stCxn id="100" idx="3"/>
            <a:endCxn id="85" idx="1"/>
          </p:cNvCxnSpPr>
          <p:nvPr/>
        </p:nvCxnSpPr>
        <p:spPr>
          <a:xfrm flipV="1">
            <a:off x="4038825" y="4986688"/>
            <a:ext cx="526100" cy="1351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2" name="Google Shape;112;p13"/>
          <p:cNvCxnSpPr>
            <a:stCxn id="57" idx="3"/>
            <a:endCxn id="59" idx="1"/>
          </p:cNvCxnSpPr>
          <p:nvPr/>
        </p:nvCxnSpPr>
        <p:spPr>
          <a:xfrm>
            <a:off x="10417050" y="648650"/>
            <a:ext cx="490075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4" name="Google Shape;114;p13"/>
          <p:cNvCxnSpPr>
            <a:stCxn id="61" idx="3"/>
            <a:endCxn id="64" idx="1"/>
          </p:cNvCxnSpPr>
          <p:nvPr/>
        </p:nvCxnSpPr>
        <p:spPr>
          <a:xfrm flipV="1">
            <a:off x="10444550" y="1949650"/>
            <a:ext cx="462575" cy="245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8" name="Google Shape;118;p13"/>
          <p:cNvCxnSpPr>
            <a:stCxn id="84" idx="3"/>
            <a:endCxn id="92" idx="1"/>
          </p:cNvCxnSpPr>
          <p:nvPr/>
        </p:nvCxnSpPr>
        <p:spPr>
          <a:xfrm>
            <a:off x="10404350" y="3370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0" name="Google Shape;120;p13"/>
          <p:cNvCxnSpPr>
            <a:stCxn id="85" idx="3"/>
            <a:endCxn id="94" idx="1"/>
          </p:cNvCxnSpPr>
          <p:nvPr/>
        </p:nvCxnSpPr>
        <p:spPr>
          <a:xfrm>
            <a:off x="10461425" y="4986688"/>
            <a:ext cx="496500" cy="3187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4" name="Google Shape;124;p13"/>
          <p:cNvCxnSpPr>
            <a:stCxn id="91" idx="3"/>
            <a:endCxn id="98" idx="1"/>
          </p:cNvCxnSpPr>
          <p:nvPr/>
        </p:nvCxnSpPr>
        <p:spPr>
          <a:xfrm>
            <a:off x="10441050" y="7064375"/>
            <a:ext cx="478775" cy="1325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5" name="Google Shape;125;p13"/>
          <p:cNvSpPr txBox="1"/>
          <p:nvPr/>
        </p:nvSpPr>
        <p:spPr>
          <a:xfrm>
            <a:off x="80325" y="8238775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3"/>
          <p:cNvSpPr/>
          <p:nvPr/>
        </p:nvSpPr>
        <p:spPr>
          <a:xfrm>
            <a:off x="1701200" y="873820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27" name="Google Shape;127;p13"/>
          <p:cNvSpPr/>
          <p:nvPr/>
        </p:nvSpPr>
        <p:spPr>
          <a:xfrm>
            <a:off x="1701200" y="10904150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exon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28" name="Google Shape;128;p13"/>
          <p:cNvSpPr/>
          <p:nvPr/>
        </p:nvSpPr>
        <p:spPr>
          <a:xfrm>
            <a:off x="1701200" y="8253750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29" name="Google Shape;129;p13"/>
          <p:cNvSpPr/>
          <p:nvPr/>
        </p:nvSpPr>
        <p:spPr>
          <a:xfrm>
            <a:off x="4541225" y="9011250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</a:t>
            </a:r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biologically-</a:t>
            </a:r>
            <a:r>
              <a:rPr lang="en" sz="12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relevant transcript(s)</a:t>
            </a:r>
            <a:endParaRPr dirty="0"/>
          </a:p>
        </p:txBody>
      </p:sp>
      <p:sp>
        <p:nvSpPr>
          <p:cNvPr id="130" name="Google Shape;130;p13"/>
          <p:cNvSpPr/>
          <p:nvPr/>
        </p:nvSpPr>
        <p:spPr>
          <a:xfrm>
            <a:off x="4519000" y="9880874"/>
            <a:ext cx="5896500" cy="67282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" sz="1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Several patients with severe hemophilia B reported in the EAHAD database warranting PVS1 -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https://f9-db.eahad.org/advance_search_results.php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trike="sngStrike" baseline="30000" dirty="0"/>
          </a:p>
        </p:txBody>
      </p:sp>
      <p:sp>
        <p:nvSpPr>
          <p:cNvPr id="134" name="Google Shape;134;p13"/>
          <p:cNvSpPr/>
          <p:nvPr/>
        </p:nvSpPr>
        <p:spPr>
          <a:xfrm>
            <a:off x="10945225" y="82537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="0" i="0" u="none" strike="noStrike" cap="none" baseline="30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35" name="Google Shape;135;p13"/>
          <p:cNvSpPr/>
          <p:nvPr/>
        </p:nvSpPr>
        <p:spPr>
          <a:xfrm>
            <a:off x="4519000" y="11042650"/>
            <a:ext cx="5907300" cy="580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 </a:t>
            </a:r>
            <a:r>
              <a:rPr lang="en-US" sz="120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Exons 1 deletion removes signal peptide, exons 4 and 5 encode critical protein domains and variants in all these exons have been seen in patients with severe HB</a:t>
            </a:r>
          </a:p>
        </p:txBody>
      </p:sp>
      <p:sp>
        <p:nvSpPr>
          <p:cNvPr id="136" name="Google Shape;136;p13"/>
          <p:cNvSpPr/>
          <p:nvPr/>
        </p:nvSpPr>
        <p:spPr>
          <a:xfrm>
            <a:off x="10951575" y="90176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38" name="Google Shape;138;p13"/>
          <p:cNvSpPr/>
          <p:nvPr/>
        </p:nvSpPr>
        <p:spPr>
          <a:xfrm>
            <a:off x="10926175" y="10084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/>
          </a:p>
        </p:txBody>
      </p:sp>
      <p:sp>
        <p:nvSpPr>
          <p:cNvPr id="142" name="Google Shape;142;p13"/>
          <p:cNvSpPr/>
          <p:nvPr/>
        </p:nvSpPr>
        <p:spPr>
          <a:xfrm>
            <a:off x="10913475" y="11206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3" name="Google Shape;143;p13"/>
          <p:cNvSpPr txBox="1"/>
          <p:nvPr/>
        </p:nvSpPr>
        <p:spPr>
          <a:xfrm>
            <a:off x="80325" y="12085325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Google Shape;144;p13"/>
          <p:cNvSpPr/>
          <p:nvPr/>
        </p:nvSpPr>
        <p:spPr>
          <a:xfrm>
            <a:off x="1701200" y="12052375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45" name="Google Shape;145;p13"/>
          <p:cNvSpPr/>
          <p:nvPr/>
        </p:nvSpPr>
        <p:spPr>
          <a:xfrm>
            <a:off x="1701200" y="12571475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46" name="Google Shape;146;p13"/>
          <p:cNvSpPr/>
          <p:nvPr/>
        </p:nvSpPr>
        <p:spPr>
          <a:xfrm>
            <a:off x="1701200" y="13068275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47" name="Google Shape;147;p13"/>
          <p:cNvSpPr/>
          <p:nvPr/>
        </p:nvSpPr>
        <p:spPr>
          <a:xfrm>
            <a:off x="4533725" y="12051213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48" name="Google Shape;148;p13"/>
          <p:cNvSpPr/>
          <p:nvPr/>
        </p:nvSpPr>
        <p:spPr>
          <a:xfrm>
            <a:off x="4533625" y="1241865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or unknown i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mpact on reading frame and NMD</a:t>
            </a:r>
            <a:endParaRPr/>
          </a:p>
        </p:txBody>
      </p:sp>
      <p:sp>
        <p:nvSpPr>
          <p:cNvPr id="149" name="Google Shape;149;p13"/>
          <p:cNvSpPr/>
          <p:nvPr/>
        </p:nvSpPr>
        <p:spPr>
          <a:xfrm>
            <a:off x="4533750" y="12818300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 (Exons 1, 4, 5)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0" name="Google Shape;150;p13"/>
          <p:cNvSpPr/>
          <p:nvPr/>
        </p:nvSpPr>
        <p:spPr>
          <a:xfrm>
            <a:off x="10945225" y="120512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1" name="Google Shape;151;p13"/>
          <p:cNvSpPr/>
          <p:nvPr/>
        </p:nvSpPr>
        <p:spPr>
          <a:xfrm>
            <a:off x="10945225" y="1241865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2" name="Google Shape;152;p13"/>
          <p:cNvSpPr/>
          <p:nvPr/>
        </p:nvSpPr>
        <p:spPr>
          <a:xfrm>
            <a:off x="10945225" y="128183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3" name="Google Shape;153;p13"/>
          <p:cNvSpPr/>
          <p:nvPr/>
        </p:nvSpPr>
        <p:spPr>
          <a:xfrm>
            <a:off x="10945225" y="131606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4" name="Google Shape;154;p13"/>
          <p:cNvSpPr txBox="1"/>
          <p:nvPr/>
        </p:nvSpPr>
        <p:spPr>
          <a:xfrm>
            <a:off x="80325" y="13755673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Initiation Codon</a:t>
            </a:r>
            <a:endParaRPr b="1"/>
          </a:p>
        </p:txBody>
      </p:sp>
      <p:sp>
        <p:nvSpPr>
          <p:cNvPr id="156" name="Google Shape;156;p13"/>
          <p:cNvSpPr/>
          <p:nvPr/>
        </p:nvSpPr>
        <p:spPr>
          <a:xfrm>
            <a:off x="1659400" y="13779525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58" name="Google Shape;158;p13"/>
          <p:cNvSpPr/>
          <p:nvPr/>
        </p:nvSpPr>
        <p:spPr>
          <a:xfrm>
            <a:off x="4552850" y="13671550"/>
            <a:ext cx="5762700" cy="78105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 </a:t>
            </a:r>
            <a:r>
              <a:rPr lang="en" sz="1200" b="0" i="0" u="none" cap="none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</a:t>
            </a:r>
            <a:r>
              <a:rPr lang="en-US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in-frame ATGs at codon 6 (c.16; </a:t>
            </a:r>
            <a:r>
              <a:rPr lang="en-US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kozak</a:t>
            </a:r>
            <a:r>
              <a:rPr lang="en-US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-3A; +4A), 8 (c.22; </a:t>
            </a:r>
            <a:r>
              <a:rPr lang="en-US" sz="1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kozak</a:t>
            </a:r>
            <a:r>
              <a:rPr lang="en-US" sz="1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-3A; +4G),  (from CCDS); variants at codons 3 and 7 in EAHAD and ClinVar, but with benign or CONF interpretations</a:t>
            </a:r>
            <a:endParaRPr sz="1200" b="0" i="0" u="none" cap="none" dirty="0">
              <a:solidFill>
                <a:srgbClr val="C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159" name="Google Shape;159;p13"/>
          <p:cNvSpPr/>
          <p:nvPr/>
        </p:nvSpPr>
        <p:spPr>
          <a:xfrm>
            <a:off x="10938875" y="139321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dirty="0"/>
          </a:p>
        </p:txBody>
      </p:sp>
      <p:sp>
        <p:nvSpPr>
          <p:cNvPr id="162" name="Google Shape;162;p13"/>
          <p:cNvSpPr/>
          <p:nvPr/>
        </p:nvSpPr>
        <p:spPr>
          <a:xfrm>
            <a:off x="1680250" y="9768325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Single to 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ulti e</a:t>
            </a:r>
            <a:r>
              <a:rPr lang="en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xon d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eletion –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3" name="Google Shape;163;p13"/>
          <p:cNvCxnSpPr>
            <a:stCxn id="125" idx="3"/>
            <a:endCxn id="128" idx="1"/>
          </p:cNvCxnSpPr>
          <p:nvPr/>
        </p:nvCxnSpPr>
        <p:spPr>
          <a:xfrm rot="10800000" flipH="1">
            <a:off x="1186125" y="8392225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4" name="Google Shape;164;p13"/>
          <p:cNvCxnSpPr>
            <a:stCxn id="125" idx="3"/>
            <a:endCxn id="126" idx="1"/>
          </p:cNvCxnSpPr>
          <p:nvPr/>
        </p:nvCxnSpPr>
        <p:spPr>
          <a:xfrm rot="10800000" flipH="1">
            <a:off x="1186125" y="9139525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5" name="Google Shape;165;p13"/>
          <p:cNvCxnSpPr>
            <a:stCxn id="125" idx="3"/>
            <a:endCxn id="162" idx="1"/>
          </p:cNvCxnSpPr>
          <p:nvPr/>
        </p:nvCxnSpPr>
        <p:spPr>
          <a:xfrm>
            <a:off x="1186125" y="10067425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6" name="Google Shape;166;p13"/>
          <p:cNvCxnSpPr>
            <a:stCxn id="125" idx="3"/>
            <a:endCxn id="127" idx="1"/>
          </p:cNvCxnSpPr>
          <p:nvPr/>
        </p:nvCxnSpPr>
        <p:spPr>
          <a:xfrm>
            <a:off x="1186125" y="10067425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7" name="Google Shape;167;p13"/>
          <p:cNvCxnSpPr>
            <a:stCxn id="128" idx="3"/>
            <a:endCxn id="134" idx="1"/>
          </p:cNvCxnSpPr>
          <p:nvPr/>
        </p:nvCxnSpPr>
        <p:spPr>
          <a:xfrm>
            <a:off x="4028300" y="8392200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8" name="Google Shape;168;p13"/>
          <p:cNvCxnSpPr>
            <a:stCxn id="126" idx="3"/>
            <a:endCxn id="129" idx="1"/>
          </p:cNvCxnSpPr>
          <p:nvPr/>
        </p:nvCxnSpPr>
        <p:spPr>
          <a:xfrm>
            <a:off x="4028300" y="9139450"/>
            <a:ext cx="512925" cy="102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0" name="Google Shape;170;p13"/>
          <p:cNvCxnSpPr>
            <a:stCxn id="162" idx="3"/>
            <a:endCxn id="130" idx="1"/>
          </p:cNvCxnSpPr>
          <p:nvPr/>
        </p:nvCxnSpPr>
        <p:spPr>
          <a:xfrm flipV="1">
            <a:off x="4007350" y="10217287"/>
            <a:ext cx="511650" cy="613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3" name="Google Shape;173;p13"/>
          <p:cNvCxnSpPr>
            <a:stCxn id="127" idx="3"/>
            <a:endCxn id="135" idx="1"/>
          </p:cNvCxnSpPr>
          <p:nvPr/>
        </p:nvCxnSpPr>
        <p:spPr>
          <a:xfrm>
            <a:off x="4028300" y="11305400"/>
            <a:ext cx="490700" cy="275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6" name="Google Shape;176;p13"/>
          <p:cNvCxnSpPr>
            <a:stCxn id="129" idx="3"/>
            <a:endCxn id="136" idx="1"/>
          </p:cNvCxnSpPr>
          <p:nvPr/>
        </p:nvCxnSpPr>
        <p:spPr>
          <a:xfrm>
            <a:off x="10409225" y="9149700"/>
            <a:ext cx="542350" cy="63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8" name="Google Shape;178;p13"/>
          <p:cNvCxnSpPr>
            <a:stCxn id="130" idx="3"/>
            <a:endCxn id="138" idx="1"/>
          </p:cNvCxnSpPr>
          <p:nvPr/>
        </p:nvCxnSpPr>
        <p:spPr>
          <a:xfrm>
            <a:off x="10415500" y="10217287"/>
            <a:ext cx="510675" cy="523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0" name="Google Shape;180;p13"/>
          <p:cNvCxnSpPr>
            <a:stCxn id="135" idx="3"/>
            <a:endCxn id="142" idx="1"/>
          </p:cNvCxnSpPr>
          <p:nvPr/>
        </p:nvCxnSpPr>
        <p:spPr>
          <a:xfrm>
            <a:off x="10426300" y="11332950"/>
            <a:ext cx="487175" cy="1215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1" name="Google Shape;181;p13"/>
          <p:cNvCxnSpPr>
            <a:stCxn id="143" idx="3"/>
            <a:endCxn id="144" idx="1"/>
          </p:cNvCxnSpPr>
          <p:nvPr/>
        </p:nvCxnSpPr>
        <p:spPr>
          <a:xfrm rot="10800000" flipH="1">
            <a:off x="1186125" y="12238175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2" name="Google Shape;182;p13"/>
          <p:cNvCxnSpPr>
            <a:stCxn id="143" idx="3"/>
            <a:endCxn id="145" idx="1"/>
          </p:cNvCxnSpPr>
          <p:nvPr/>
        </p:nvCxnSpPr>
        <p:spPr>
          <a:xfrm rot="10800000" flipH="1">
            <a:off x="1186125" y="12796475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3" name="Google Shape;183;p13"/>
          <p:cNvCxnSpPr>
            <a:stCxn id="143" idx="3"/>
            <a:endCxn id="146" idx="1"/>
          </p:cNvCxnSpPr>
          <p:nvPr/>
        </p:nvCxnSpPr>
        <p:spPr>
          <a:xfrm>
            <a:off x="1186125" y="12825875"/>
            <a:ext cx="515100" cy="47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4" name="Google Shape;184;p13"/>
          <p:cNvCxnSpPr>
            <a:stCxn id="144" idx="3"/>
            <a:endCxn id="148" idx="1"/>
          </p:cNvCxnSpPr>
          <p:nvPr/>
        </p:nvCxnSpPr>
        <p:spPr>
          <a:xfrm>
            <a:off x="4028300" y="12238075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5" name="Google Shape;185;p13"/>
          <p:cNvCxnSpPr>
            <a:stCxn id="145" idx="3"/>
            <a:endCxn id="148" idx="1"/>
          </p:cNvCxnSpPr>
          <p:nvPr/>
        </p:nvCxnSpPr>
        <p:spPr>
          <a:xfrm rot="10800000" flipH="1">
            <a:off x="4028300" y="12557075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6" name="Google Shape;186;p13"/>
          <p:cNvCxnSpPr>
            <a:stCxn id="145" idx="3"/>
            <a:endCxn id="149" idx="1"/>
          </p:cNvCxnSpPr>
          <p:nvPr/>
        </p:nvCxnSpPr>
        <p:spPr>
          <a:xfrm>
            <a:off x="4028300" y="12796475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7" name="Google Shape;187;p13"/>
          <p:cNvCxnSpPr>
            <a:stCxn id="147" idx="3"/>
            <a:endCxn id="150" idx="1"/>
          </p:cNvCxnSpPr>
          <p:nvPr/>
        </p:nvCxnSpPr>
        <p:spPr>
          <a:xfrm>
            <a:off x="10441025" y="121896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8" name="Google Shape;188;p13"/>
          <p:cNvCxnSpPr>
            <a:stCxn id="148" idx="3"/>
            <a:endCxn id="151" idx="1"/>
          </p:cNvCxnSpPr>
          <p:nvPr/>
        </p:nvCxnSpPr>
        <p:spPr>
          <a:xfrm>
            <a:off x="10440925" y="1255710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89" name="Google Shape;189;p13"/>
          <p:cNvCxnSpPr>
            <a:stCxn id="149" idx="3"/>
            <a:endCxn id="152" idx="1"/>
          </p:cNvCxnSpPr>
          <p:nvPr/>
        </p:nvCxnSpPr>
        <p:spPr>
          <a:xfrm>
            <a:off x="10441050" y="12956750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1" name="Google Shape;191;p13"/>
          <p:cNvCxnSpPr>
            <a:stCxn id="156" idx="3"/>
            <a:endCxn id="158" idx="1"/>
          </p:cNvCxnSpPr>
          <p:nvPr/>
        </p:nvCxnSpPr>
        <p:spPr>
          <a:xfrm>
            <a:off x="3986500" y="14057475"/>
            <a:ext cx="566350" cy="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4" name="Google Shape;194;p13"/>
          <p:cNvCxnSpPr>
            <a:stCxn id="158" idx="3"/>
            <a:endCxn id="159" idx="1"/>
          </p:cNvCxnSpPr>
          <p:nvPr/>
        </p:nvCxnSpPr>
        <p:spPr>
          <a:xfrm>
            <a:off x="10315550" y="14062075"/>
            <a:ext cx="623325" cy="847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5" name="Google Shape;195;p13"/>
          <p:cNvCxnSpPr>
            <a:stCxn id="154" idx="3"/>
            <a:endCxn id="156" idx="1"/>
          </p:cNvCxnSpPr>
          <p:nvPr/>
        </p:nvCxnSpPr>
        <p:spPr>
          <a:xfrm rot="10800000" flipH="1">
            <a:off x="1186125" y="14057473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0" name="Google Shape;220;p13"/>
          <p:cNvCxnSpPr>
            <a:stCxn id="83" idx="3"/>
            <a:endCxn id="91" idx="1"/>
          </p:cNvCxnSpPr>
          <p:nvPr/>
        </p:nvCxnSpPr>
        <p:spPr>
          <a:xfrm flipV="1">
            <a:off x="4028325" y="7064375"/>
            <a:ext cx="505425" cy="5025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1" name="Google Shape;221;p13"/>
          <p:cNvCxnSpPr>
            <a:stCxn id="146" idx="3"/>
            <a:endCxn id="153" idx="1"/>
          </p:cNvCxnSpPr>
          <p:nvPr/>
        </p:nvCxnSpPr>
        <p:spPr>
          <a:xfrm>
            <a:off x="4028300" y="13299125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2" name="Google Shape;222;p13"/>
          <p:cNvCxnSpPr>
            <a:stCxn id="144" idx="3"/>
            <a:endCxn id="147" idx="1"/>
          </p:cNvCxnSpPr>
          <p:nvPr/>
        </p:nvCxnSpPr>
        <p:spPr>
          <a:xfrm rot="10800000" flipH="1">
            <a:off x="4028300" y="12189775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96934319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93AEFD595263468CEA26E4B584D716" ma:contentTypeVersion="14" ma:contentTypeDescription="Create a new document." ma:contentTypeScope="" ma:versionID="d4986a21dd6e6bd2ca1c88e8be4ed681">
  <xsd:schema xmlns:xsd="http://www.w3.org/2001/XMLSchema" xmlns:xs="http://www.w3.org/2001/XMLSchema" xmlns:p="http://schemas.microsoft.com/office/2006/metadata/properties" xmlns:ns3="f7d0c790-c4ff-4ea4-97d5-98dea7988b9b" xmlns:ns4="837ea372-e31a-4263-ae56-4abf58ee75fc" targetNamespace="http://schemas.microsoft.com/office/2006/metadata/properties" ma:root="true" ma:fieldsID="e3d5869a52103a318f47219349479764" ns3:_="" ns4:_="">
    <xsd:import namespace="f7d0c790-c4ff-4ea4-97d5-98dea7988b9b"/>
    <xsd:import namespace="837ea372-e31a-4263-ae56-4abf58ee75f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d0c790-c4ff-4ea4-97d5-98dea7988b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7ea372-e31a-4263-ae56-4abf58ee75f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1A4ECA-9BFA-4DBD-ABBC-1336D0FF07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d0c790-c4ff-4ea4-97d5-98dea7988b9b"/>
    <ds:schemaRef ds:uri="837ea372-e31a-4263-ae56-4abf58ee75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A06640F-3D70-4146-8ECF-2D5E58892E49}">
  <ds:schemaRefs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f7d0c790-c4ff-4ea4-97d5-98dea7988b9b"/>
    <ds:schemaRef ds:uri="http://schemas.microsoft.com/office/infopath/2007/PartnerControls"/>
    <ds:schemaRef ds:uri="http://schemas.openxmlformats.org/package/2006/metadata/core-properties"/>
    <ds:schemaRef ds:uri="837ea372-e31a-4263-ae56-4abf58ee75fc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BE82F98-71F7-419B-BF01-460A187D1D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1700</TotalTime>
  <Words>669</Words>
  <Application>Microsoft Office PowerPoint</Application>
  <PresentationFormat>Custom</PresentationFormat>
  <Paragraphs>68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Mohan, Shruthi</dc:creator>
  <cp:lastModifiedBy>Lee, Kristy</cp:lastModifiedBy>
  <cp:revision>31</cp:revision>
  <dcterms:modified xsi:type="dcterms:W3CDTF">2023-06-13T14:51:14Z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0x0101009393AEFD595263468CEA26E4B584D716</vt:lpwstr>
  </property>
</Properties>
</file>