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980" autoAdjust="0"/>
    <p:restoredTop sz="94660"/>
  </p:normalViewPr>
  <p:slideViewPr>
    <p:cSldViewPr snapToGrid="0">
      <p:cViewPr varScale="1">
        <p:scale>
          <a:sx n="102" d="100"/>
          <a:sy n="102" d="100"/>
        </p:scale>
        <p:origin x="126" y="2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lause, Amanda" userId="08e9fc0f-92ac-4595-ab91-dd80063314a5" providerId="ADAL" clId="{A59D13FF-9BC2-461D-AA6C-73A64B530059}"/>
    <pc:docChg chg="modSld">
      <pc:chgData name="Clause, Amanda" userId="08e9fc0f-92ac-4595-ab91-dd80063314a5" providerId="ADAL" clId="{A59D13FF-9BC2-461D-AA6C-73A64B530059}" dt="2024-10-10T15:42:13.786" v="7" actId="20577"/>
      <pc:docMkLst>
        <pc:docMk/>
      </pc:docMkLst>
      <pc:sldChg chg="modSp mod">
        <pc:chgData name="Clause, Amanda" userId="08e9fc0f-92ac-4595-ab91-dd80063314a5" providerId="ADAL" clId="{A59D13FF-9BC2-461D-AA6C-73A64B530059}" dt="2024-10-10T15:42:13.786" v="7" actId="20577"/>
        <pc:sldMkLst>
          <pc:docMk/>
          <pc:sldMk cId="425510684" sldId="256"/>
        </pc:sldMkLst>
        <pc:spChg chg="mod">
          <ac:chgData name="Clause, Amanda" userId="08e9fc0f-92ac-4595-ab91-dd80063314a5" providerId="ADAL" clId="{A59D13FF-9BC2-461D-AA6C-73A64B530059}" dt="2024-10-10T15:42:13.786" v="7" actId="20577"/>
          <ac:spMkLst>
            <pc:docMk/>
            <pc:sldMk cId="425510684" sldId="256"/>
            <ac:spMk id="9" creationId="{37CBFB42-8490-F471-4C35-5F82BE0E9B53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BA7576-E1D0-8D1C-6738-0F18643C7DE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63D39-47A6-514F-15F9-025A8CE26FA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F27A24F-19E9-D5B7-28EA-7D7F88AB54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715AAA-0FEA-41CA-9E1D-BDC7B4011900}" type="datetimeFigureOut">
              <a:rPr lang="en-US" smtClean="0"/>
              <a:t>10/9/2024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8F91830-BBDF-22FB-4CA2-7C971BA88C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696124-3100-7D29-7FDE-DE6E63926F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FCDFBC-FD55-4C83-958A-08E4EAEA7D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88250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319B0D-ED21-0EE7-BF93-51D873FC68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8FE2F18-453F-057A-4192-CE1A9B3272B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6F046C0-3F97-B497-2793-29924792B6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715AAA-0FEA-41CA-9E1D-BDC7B4011900}" type="datetimeFigureOut">
              <a:rPr lang="en-US" smtClean="0"/>
              <a:t>10/9/2024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C3F75FC-2EDB-C96C-5A92-B623689493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51994C9-5BE1-A2D9-8A0C-5B1565DBC4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FCDFBC-FD55-4C83-958A-08E4EAEA7D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13073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E821F8-EDB9-83E9-DE5C-771F25F93D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3269ADF-3AEB-50F9-3516-35501A383D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6E07260-9793-C503-EEB0-18DA201B76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715AAA-0FEA-41CA-9E1D-BDC7B4011900}" type="datetimeFigureOut">
              <a:rPr lang="en-US" smtClean="0"/>
              <a:t>10/9/2024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317EE7D-5DC7-564D-D975-F9E23BDEC9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998307-2DB6-2AC0-A258-F5ABB52C77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FCDFBC-FD55-4C83-958A-08E4EAEA7D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14320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136063-3D6C-08C5-41E2-D8B20E3322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4921DA8-BFFB-FEF4-3FEA-73FD88D7DB3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3134783-3BE9-52DF-4F7B-0B9358B33EA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AD2F02B-45B8-32AE-9D01-F79E7DA322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715AAA-0FEA-41CA-9E1D-BDC7B4011900}" type="datetimeFigureOut">
              <a:rPr lang="en-US" smtClean="0"/>
              <a:t>10/9/2024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B3C7B07-7AA5-A20E-779A-8497DCA1E1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EFB7967-F190-AB3A-0E94-27323F0DAE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FCDFBC-FD55-4C83-958A-08E4EAEA7D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50530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3A0887-A4B6-A624-6D6C-2A81147C3B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6A789F1-7057-7F74-7D56-32B7FDD6EBE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6B7EC8A-CB25-013E-AC30-5D9D5DCD72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8054E84-B8BE-31DC-7862-350A3987DBE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2C9E449-FFF2-5782-763C-B47354EBFF3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8949F98-1F92-6DC6-2CC4-DDB35D283B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715AAA-0FEA-41CA-9E1D-BDC7B4011900}" type="datetimeFigureOut">
              <a:rPr lang="en-US" smtClean="0"/>
              <a:t>10/9/2024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016AF4A-E3B1-B351-D9BC-61922B5123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842A713-C352-BBF0-A193-83777982AC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FCDFBC-FD55-4C83-958A-08E4EAEA7D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04052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DEB2E7-F580-04F3-5529-C59C9BDB5D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931D6E9-2E5A-6269-4623-F2B794F5C1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715AAA-0FEA-41CA-9E1D-BDC7B4011900}" type="datetimeFigureOut">
              <a:rPr lang="en-US" smtClean="0"/>
              <a:t>10/9/2024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7D4E828-660A-E0B0-093F-44C79B7E5E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72C6586-FB86-EC99-89C1-00298C6CFA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FCDFBC-FD55-4C83-958A-08E4EAEA7D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9985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0D71645-E044-3F14-1F9D-7226485B97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715AAA-0FEA-41CA-9E1D-BDC7B4011900}" type="datetimeFigureOut">
              <a:rPr lang="en-US" smtClean="0"/>
              <a:t>10/9/2024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705033F-DD07-FEC5-A4DC-5E241C8F61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F5B3669-A63B-B6B5-5337-EC476CD291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FCDFBC-FD55-4C83-958A-08E4EAEA7D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59292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CD2A3F-3029-EEC8-D9CA-312AD199A2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E3358B2-82CD-FAE7-D183-AACC26777F6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611A0C3-8ECF-3F6D-E50A-336E11DA73C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5E3BFAF-C83D-9775-A32D-97A95B3625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715AAA-0FEA-41CA-9E1D-BDC7B4011900}" type="datetimeFigureOut">
              <a:rPr lang="en-US" smtClean="0"/>
              <a:t>10/9/2024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37B2E06-A951-C5E5-5879-75A787ED57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DD9A41F-3C45-D237-FA9D-ABBE2203D8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FCDFBC-FD55-4C83-958A-08E4EAEA7D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1786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C5E99C-4FBF-2415-1246-DBFA73F25E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180B23E-881D-BB3A-C8D7-9AD0D6E5C79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9B59CDD-B0AA-55D4-7071-544CD68CF3E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9331D31-1575-5CBE-3D31-D3D92EDD1D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715AAA-0FEA-41CA-9E1D-BDC7B4011900}" type="datetimeFigureOut">
              <a:rPr lang="en-US" smtClean="0"/>
              <a:t>10/9/2024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73D7B63-8E27-04B3-EA42-226954DA55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2B692DD-ED6E-8AE1-6B54-D353D5A027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FCDFBC-FD55-4C83-958A-08E4EAEA7D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84330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E69904-D9B6-2092-782A-F78A033FEC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0D1E09B-3353-E209-CED5-521F3157D9E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7DBC732-BA2A-DF0D-AB99-9B9D4FDAB4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715AAA-0FEA-41CA-9E1D-BDC7B4011900}" type="datetimeFigureOut">
              <a:rPr lang="en-US" smtClean="0"/>
              <a:t>10/9/2024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144FAA1-7FE9-E49C-8833-C2731C5F5A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7634AC8-11EB-4335-A82E-0EAB449BB1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FCDFBC-FD55-4C83-958A-08E4EAEA7D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49805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380EF92-CBEF-0D78-F698-D6ECAFEF334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29C5BE6-9AC1-A994-B09F-9A4E2A10973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902BFD8-0E84-C15B-AB3B-14F8829B23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715AAA-0FEA-41CA-9E1D-BDC7B4011900}" type="datetimeFigureOut">
              <a:rPr lang="en-US" smtClean="0"/>
              <a:t>10/9/2024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4DBEF8B-CB44-4B5C-C2BE-02F643B269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8965D0-A609-ECB4-2231-44BB033AF3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FCDFBC-FD55-4C83-958A-08E4EAEA7D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24199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9E0D7D2-8646-1BFF-5FD7-A72F6EC398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22AD2A7-29AF-7F6C-E276-8919B8BA71C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D75695B-C036-612C-1E03-4C64A34078A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F715AAA-0FEA-41CA-9E1D-BDC7B4011900}" type="datetimeFigureOut">
              <a:rPr lang="en-US" smtClean="0"/>
              <a:t>10/9/2024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ACA15FF-71CB-0316-E68F-093990A44D0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C91796D-DC2B-E53E-7241-942DE6FB391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0FCDFBC-FD55-4C83-958A-08E4EAEA7DD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72145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1ECAF8B5-E83B-ED69-228A-0974A127D68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78914197"/>
              </p:ext>
            </p:extLst>
          </p:nvPr>
        </p:nvGraphicFramePr>
        <p:xfrm>
          <a:off x="470885" y="3068406"/>
          <a:ext cx="4332303" cy="2494280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1926455">
                  <a:extLst>
                    <a:ext uri="{9D8B030D-6E8A-4147-A177-3AD203B41FA5}">
                      <a16:colId xmlns:a16="http://schemas.microsoft.com/office/drawing/2014/main" val="1602175562"/>
                    </a:ext>
                  </a:extLst>
                </a:gridCol>
                <a:gridCol w="2405848">
                  <a:extLst>
                    <a:ext uri="{9D8B030D-6E8A-4147-A177-3AD203B41FA5}">
                      <a16:colId xmlns:a16="http://schemas.microsoft.com/office/drawing/2014/main" val="161954368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b="0" dirty="0">
                          <a:solidFill>
                            <a:schemeClr val="tx1"/>
                          </a:solidFill>
                        </a:rPr>
                        <a:t>Total</a:t>
                      </a:r>
                    </a:p>
                    <a:p>
                      <a:pPr algn="ctr"/>
                      <a:r>
                        <a:rPr lang="en-US" b="0" dirty="0">
                          <a:solidFill>
                            <a:schemeClr val="tx1"/>
                          </a:solidFill>
                        </a:rPr>
                        <a:t>Bayesian points</a:t>
                      </a:r>
                    </a:p>
                  </a:txBody>
                  <a:tcPr anchor="ctr">
                    <a:solidFill>
                      <a:schemeClr val="tx2">
                        <a:lumMod val="25000"/>
                        <a:lumOff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0" dirty="0">
                          <a:solidFill>
                            <a:schemeClr val="tx1"/>
                          </a:solidFill>
                        </a:rPr>
                        <a:t>Variant</a:t>
                      </a:r>
                    </a:p>
                    <a:p>
                      <a:pPr algn="ctr"/>
                      <a:r>
                        <a:rPr lang="en-US" b="0" dirty="0">
                          <a:solidFill>
                            <a:schemeClr val="tx1"/>
                          </a:solidFill>
                        </a:rPr>
                        <a:t>Classification</a:t>
                      </a:r>
                    </a:p>
                  </a:txBody>
                  <a:tcPr anchor="ctr">
                    <a:solidFill>
                      <a:schemeClr val="tx2">
                        <a:lumMod val="25000"/>
                        <a:lumOff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8877669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≥10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Pathogenic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283286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6 to 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Likely pathogenic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263271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0 to 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VUS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1395775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-1 to -6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Likely benign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129091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≤-7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Benign*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23007414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853D43ED-9D26-7569-D27C-962D60C2B844}"/>
              </a:ext>
            </a:extLst>
          </p:cNvPr>
          <p:cNvSpPr txBox="1"/>
          <p:nvPr/>
        </p:nvSpPr>
        <p:spPr>
          <a:xfrm>
            <a:off x="461141" y="5568657"/>
            <a:ext cx="44228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/>
              <a:t>*A Benign classification can also be assigned when BA1 applies.</a:t>
            </a: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6A6D629E-1FB7-44D7-B2BF-1BC0E9D6AE1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82875729"/>
              </p:ext>
            </p:extLst>
          </p:nvPr>
        </p:nvGraphicFramePr>
        <p:xfrm>
          <a:off x="461141" y="723776"/>
          <a:ext cx="7029142" cy="1112520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1405828">
                  <a:extLst>
                    <a:ext uri="{9D8B030D-6E8A-4147-A177-3AD203B41FA5}">
                      <a16:colId xmlns:a16="http://schemas.microsoft.com/office/drawing/2014/main" val="2956716759"/>
                    </a:ext>
                  </a:extLst>
                </a:gridCol>
                <a:gridCol w="1362032">
                  <a:extLst>
                    <a:ext uri="{9D8B030D-6E8A-4147-A177-3AD203B41FA5}">
                      <a16:colId xmlns:a16="http://schemas.microsoft.com/office/drawing/2014/main" val="1866764668"/>
                    </a:ext>
                  </a:extLst>
                </a:gridCol>
                <a:gridCol w="1427841">
                  <a:extLst>
                    <a:ext uri="{9D8B030D-6E8A-4147-A177-3AD203B41FA5}">
                      <a16:colId xmlns:a16="http://schemas.microsoft.com/office/drawing/2014/main" val="1518879946"/>
                    </a:ext>
                  </a:extLst>
                </a:gridCol>
                <a:gridCol w="1306482">
                  <a:extLst>
                    <a:ext uri="{9D8B030D-6E8A-4147-A177-3AD203B41FA5}">
                      <a16:colId xmlns:a16="http://schemas.microsoft.com/office/drawing/2014/main" val="4053277469"/>
                    </a:ext>
                  </a:extLst>
                </a:gridCol>
                <a:gridCol w="1526959">
                  <a:extLst>
                    <a:ext uri="{9D8B030D-6E8A-4147-A177-3AD203B41FA5}">
                      <a16:colId xmlns:a16="http://schemas.microsoft.com/office/drawing/2014/main" val="226148096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0" dirty="0">
                          <a:solidFill>
                            <a:sysClr val="windowText" lastClr="000000"/>
                          </a:solidFill>
                        </a:rPr>
                        <a:t>Supporting</a:t>
                      </a:r>
                    </a:p>
                  </a:txBody>
                  <a:tcPr>
                    <a:solidFill>
                      <a:schemeClr val="tx2">
                        <a:lumMod val="25000"/>
                        <a:lumOff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0" dirty="0">
                          <a:solidFill>
                            <a:sysClr val="windowText" lastClr="000000"/>
                          </a:solidFill>
                        </a:rPr>
                        <a:t>Moderate</a:t>
                      </a:r>
                    </a:p>
                  </a:txBody>
                  <a:tcPr>
                    <a:solidFill>
                      <a:schemeClr val="tx2">
                        <a:lumMod val="25000"/>
                        <a:lumOff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0" dirty="0">
                          <a:solidFill>
                            <a:sysClr val="windowText" lastClr="000000"/>
                          </a:solidFill>
                        </a:rPr>
                        <a:t>Strong</a:t>
                      </a:r>
                    </a:p>
                  </a:txBody>
                  <a:tcPr>
                    <a:solidFill>
                      <a:schemeClr val="tx2">
                        <a:lumMod val="25000"/>
                        <a:lumOff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0" dirty="0">
                          <a:solidFill>
                            <a:sysClr val="windowText" lastClr="000000"/>
                          </a:solidFill>
                        </a:rPr>
                        <a:t>Very Strong</a:t>
                      </a:r>
                    </a:p>
                  </a:txBody>
                  <a:tcPr>
                    <a:solidFill>
                      <a:schemeClr val="tx2">
                        <a:lumMod val="25000"/>
                        <a:lumOff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181124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Pathogenic</a:t>
                      </a:r>
                    </a:p>
                  </a:txBody>
                  <a:tcPr>
                    <a:solidFill>
                      <a:schemeClr val="tx2">
                        <a:lumMod val="25000"/>
                        <a:lumOff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+1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+2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+4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+8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6733538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Benign</a:t>
                      </a:r>
                    </a:p>
                  </a:txBody>
                  <a:tcPr>
                    <a:solidFill>
                      <a:schemeClr val="tx2">
                        <a:lumMod val="25000"/>
                        <a:lumOff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-1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-2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-4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-8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35801063"/>
                  </a:ext>
                </a:extLst>
              </a:tr>
            </a:tbl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D255A0F8-EF44-F5D2-8FD4-6AC13A5DB9B9}"/>
              </a:ext>
            </a:extLst>
          </p:cNvPr>
          <p:cNvSpPr txBox="1"/>
          <p:nvPr/>
        </p:nvSpPr>
        <p:spPr>
          <a:xfrm>
            <a:off x="461141" y="385222"/>
            <a:ext cx="544193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/>
              <a:t>Assign Bayesian points for each criteria awarded as follows: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7CBFB42-8490-F471-4C35-5F82BE0E9B53}"/>
              </a:ext>
            </a:extLst>
          </p:cNvPr>
          <p:cNvSpPr txBox="1"/>
          <p:nvPr/>
        </p:nvSpPr>
        <p:spPr>
          <a:xfrm>
            <a:off x="461141" y="2480645"/>
            <a:ext cx="433230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Determine the final variant classification based </a:t>
            </a:r>
            <a:r>
              <a:rPr lang="en-US" sz="1600"/>
              <a:t>on the total </a:t>
            </a:r>
            <a:r>
              <a:rPr lang="en-US" sz="1600" dirty="0"/>
              <a:t>Bayesian points awarded:</a:t>
            </a:r>
          </a:p>
        </p:txBody>
      </p:sp>
    </p:spTree>
    <p:extLst>
      <p:ext uri="{BB962C8B-B14F-4D97-AF65-F5344CB8AC3E}">
        <p14:creationId xmlns:p14="http://schemas.microsoft.com/office/powerpoint/2010/main" val="42551068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1132</TotalTime>
  <Words>87</Words>
  <Application>Microsoft Office PowerPoint</Application>
  <PresentationFormat>Widescreen</PresentationFormat>
  <Paragraphs>31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Aptos</vt:lpstr>
      <vt:lpstr>Aptos Display</vt:lpstr>
      <vt:lpstr>Arial</vt:lpstr>
      <vt:lpstr>Office Theme</vt:lpstr>
      <vt:lpstr>PowerPoint Presentation</vt:lpstr>
    </vt:vector>
  </TitlesOfParts>
  <Company>Washington University in St. Louis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Clause, Amanda</dc:creator>
  <cp:lastModifiedBy>Clause, Amanda</cp:lastModifiedBy>
  <cp:revision>1</cp:revision>
  <dcterms:created xsi:type="dcterms:W3CDTF">2024-10-09T20:50:00Z</dcterms:created>
  <dcterms:modified xsi:type="dcterms:W3CDTF">2024-10-10T15:42:18Z</dcterms:modified>
</cp:coreProperties>
</file>