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4660"/>
  </p:normalViewPr>
  <p:slideViewPr>
    <p:cSldViewPr snapToGrid="0">
      <p:cViewPr varScale="1">
        <p:scale>
          <a:sx n="106" d="100"/>
          <a:sy n="106" d="100"/>
        </p:scale>
        <p:origin x="73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F0D7F5-9FF4-6D60-4772-74F2F85C4B9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406A147-96CA-FACA-C891-8286C67C609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2747D40-C683-9212-C803-5FE92C0E56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117A6C-D616-48BA-9532-DB62274D5C1B}" type="datetimeFigureOut">
              <a:rPr lang="en-US" smtClean="0"/>
              <a:t>12/9/2024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BA08F1C-26B9-2A57-7D7C-254ADDDA5C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9ED254-6166-E8D0-674E-8192A88B20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3DAD3-8B3E-4F39-8793-ECB074941E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57907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9E5B9D-EA3B-0B03-B1CB-25623D15CF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CF1CCF-54E0-072E-79B7-C4C7D03D61E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0096022-10FD-5A69-0304-530D2F9E9C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117A6C-D616-48BA-9532-DB62274D5C1B}" type="datetimeFigureOut">
              <a:rPr lang="en-US" smtClean="0"/>
              <a:t>12/9/2024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D5E3A75-9B09-8165-A2CC-2C7885AB2A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7B793A-8DAF-19F4-910F-C9016F101E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3DAD3-8B3E-4F39-8793-ECB074941E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06595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E68F08-DDA0-D0F9-416D-EADDE7FC9C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8C03559-7C6D-A2EF-2D3A-FE1F1B27942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519F7B-E4EE-682F-6DF7-72CF39605C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117A6C-D616-48BA-9532-DB62274D5C1B}" type="datetimeFigureOut">
              <a:rPr lang="en-US" smtClean="0"/>
              <a:t>12/9/2024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B74721B-E588-3F47-FE35-4C669412CC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EB1DDD-D040-9720-AA09-1D96039B62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3DAD3-8B3E-4F39-8793-ECB074941E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14838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55D0F6-D809-3ECB-41A9-1BD7C94D99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F194F37-EEEE-CD95-3953-310E8668B95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B86C5D6-3120-5491-5769-9769C4866BF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CA88670-44A7-6ACF-A95C-02FA5CC8BE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117A6C-D616-48BA-9532-DB62274D5C1B}" type="datetimeFigureOut">
              <a:rPr lang="en-US" smtClean="0"/>
              <a:t>12/9/2024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784160F-71DF-D884-D328-6EC267D6DE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557B18A-02DA-BB33-FA56-6F70262619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3DAD3-8B3E-4F39-8793-ECB074941E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77754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2D3432-87DE-E99E-65F4-71EB8F2155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0162799-367A-267E-D399-75945BE9FE8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2DAD7A9-A085-C9E1-7236-38E489C53FE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424B8D3-C316-6ACC-7482-63E5DB1ADAE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5B5DD93-BA7F-F364-F6F1-DE5EBEED76E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EC43D36-0C91-2184-A0E0-A46178C008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117A6C-D616-48BA-9532-DB62274D5C1B}" type="datetimeFigureOut">
              <a:rPr lang="en-US" smtClean="0"/>
              <a:t>12/9/2024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D70CE2E-C75C-5306-F64C-ADF3764CF8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C883F93-55A9-7571-0A35-971A0EA10F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3DAD3-8B3E-4F39-8793-ECB074941E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98693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5C95C5-AAE2-BD2A-1EAD-A3D84F1356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94F423C-EEBD-3E8C-9CCA-56FDF49412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117A6C-D616-48BA-9532-DB62274D5C1B}" type="datetimeFigureOut">
              <a:rPr lang="en-US" smtClean="0"/>
              <a:t>12/9/2024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EEC670C-9795-4349-8C53-3E2E42B8DC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60816EB-1366-0379-5F4A-4CE0A635D7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3DAD3-8B3E-4F39-8793-ECB074941E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36572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8FAB6E5-9A48-EFEA-1596-6DB7B87B95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117A6C-D616-48BA-9532-DB62274D5C1B}" type="datetimeFigureOut">
              <a:rPr lang="en-US" smtClean="0"/>
              <a:t>12/9/2024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9607267-91D0-9BA0-ACA5-5C441B1320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2D365C9-376A-999F-A9B3-137B21850A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3DAD3-8B3E-4F39-8793-ECB074941E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65185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7557DA-EEE2-5729-ECCA-3A4565C020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94A032-2AB4-EAC8-F41B-2C4EE4A3EB4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2B483D8-3C3A-A0E1-0D81-53DE577B714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95E0944-AD62-EFCC-EBDA-A45636F2BC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117A6C-D616-48BA-9532-DB62274D5C1B}" type="datetimeFigureOut">
              <a:rPr lang="en-US" smtClean="0"/>
              <a:t>12/9/2024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90F92D3-9428-54A5-5489-01307D800D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3A1A725-8BA5-2AF0-33B4-9D228429BF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3DAD3-8B3E-4F39-8793-ECB074941E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78851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5D1CF0-E403-58C5-6F57-AFFDC92B8A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5257808-F411-4FD6-674A-20C1CF1935E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A72143-EA5C-9FBA-103A-CAA99056B0B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D071109-3346-7897-6FBE-4B0677AFC3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117A6C-D616-48BA-9532-DB62274D5C1B}" type="datetimeFigureOut">
              <a:rPr lang="en-US" smtClean="0"/>
              <a:t>12/9/2024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FE062F0-B297-DED7-1526-30703529F7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CDD7789-3A41-CFC2-CFFA-AE12246B05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3DAD3-8B3E-4F39-8793-ECB074941E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00730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BDC092-9D06-F77F-F7F0-F7602B0A49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EEBF57A-FCED-399D-27E1-D0FB32483F3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FB56344-C70F-C3C2-67E0-A4E9610101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117A6C-D616-48BA-9532-DB62274D5C1B}" type="datetimeFigureOut">
              <a:rPr lang="en-US" smtClean="0"/>
              <a:t>12/9/2024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10425C2-C2D0-164B-7EEF-FE250D1975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D8153DF-EA60-92C1-5837-7D3B745691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3DAD3-8B3E-4F39-8793-ECB074941E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1852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247E61B-21A0-3B8F-729C-A1DA18A75BB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81B6575-EDD4-2CFE-D69A-0BC3EE09C00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7098E4-EEDF-AD74-B842-E72CC59E40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117A6C-D616-48BA-9532-DB62274D5C1B}" type="datetimeFigureOut">
              <a:rPr lang="en-US" smtClean="0"/>
              <a:t>12/9/2024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7DA9D62-252F-6674-D470-F0E76F6004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58E0C20-CBD5-4C3B-9FBA-58943F9450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3DAD3-8B3E-4F39-8793-ECB074941E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84312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50601C5-C526-BA66-65BA-6A3C92C37C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FF35550-BA10-35B7-FC4A-3ACBD8EDD8B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6E68DF-05E8-EE2C-49C5-0D94F6EDBF8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3117A6C-D616-48BA-9532-DB62274D5C1B}" type="datetimeFigureOut">
              <a:rPr lang="en-US" smtClean="0"/>
              <a:t>12/9/2024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E7D15E-FBDE-2955-9F09-0178D1BE046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E656B37-1F27-43E8-B6C5-C5D7F62D394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293DAD3-8B3E-4F39-8793-ECB074941E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04492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0853F844-AFE6-1F45-6C15-CA74F91BDDE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33188896"/>
              </p:ext>
            </p:extLst>
          </p:nvPr>
        </p:nvGraphicFramePr>
        <p:xfrm>
          <a:off x="1740026" y="408947"/>
          <a:ext cx="8389399" cy="281432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296790">
                  <a:extLst>
                    <a:ext uri="{9D8B030D-6E8A-4147-A177-3AD203B41FA5}">
                      <a16:colId xmlns:a16="http://schemas.microsoft.com/office/drawing/2014/main" val="2868732227"/>
                    </a:ext>
                  </a:extLst>
                </a:gridCol>
                <a:gridCol w="2210539">
                  <a:extLst>
                    <a:ext uri="{9D8B030D-6E8A-4147-A177-3AD203B41FA5}">
                      <a16:colId xmlns:a16="http://schemas.microsoft.com/office/drawing/2014/main" val="3347607294"/>
                    </a:ext>
                  </a:extLst>
                </a:gridCol>
                <a:gridCol w="1882070">
                  <a:extLst>
                    <a:ext uri="{9D8B030D-6E8A-4147-A177-3AD203B41FA5}">
                      <a16:colId xmlns:a16="http://schemas.microsoft.com/office/drawing/2014/main" val="1247901155"/>
                    </a:ext>
                  </a:extLst>
                </a:gridCol>
              </a:tblGrid>
              <a:tr h="370840">
                <a:tc rowSpan="2">
                  <a:txBody>
                    <a:bodyPr/>
                    <a:lstStyle/>
                    <a:p>
                      <a:r>
                        <a:rPr lang="en-US" dirty="0"/>
                        <a:t>Phenotypic consistency</a:t>
                      </a: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dirty="0"/>
                        <a:t>Points per proband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0053992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Confirmed </a:t>
                      </a:r>
                      <a:r>
                        <a:rPr lang="en-US" sz="1600" i="1" dirty="0"/>
                        <a:t>de novo</a:t>
                      </a:r>
                      <a:r>
                        <a:rPr lang="en-US" sz="1600" i="0" baseline="30000" dirty="0"/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Assumed </a:t>
                      </a:r>
                      <a:r>
                        <a:rPr lang="en-US" sz="1600" i="1" dirty="0"/>
                        <a:t>de novo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5125561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Phenotype highly specific for gene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/>
                        <a:t>Proband meets criteria for PP4_Strong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2592430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Phenotype consistent with gene but not highly specific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600" i="0" dirty="0"/>
                        <a:t>Proband meets criteria for PP4 (Supporting)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0.5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6431689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Phenotype not consistent with gene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400" dirty="0"/>
                        <a:t>Proband does not meet criteria for PP4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85443669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B66FF8D8-C271-CC0E-6F9E-8D9C9A53EB1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54544835"/>
              </p:ext>
            </p:extLst>
          </p:nvPr>
        </p:nvGraphicFramePr>
        <p:xfrm>
          <a:off x="639192" y="3915627"/>
          <a:ext cx="9490226" cy="110236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100831">
                  <a:extLst>
                    <a:ext uri="{9D8B030D-6E8A-4147-A177-3AD203B41FA5}">
                      <a16:colId xmlns:a16="http://schemas.microsoft.com/office/drawing/2014/main" val="2917132968"/>
                    </a:ext>
                  </a:extLst>
                </a:gridCol>
                <a:gridCol w="2024109">
                  <a:extLst>
                    <a:ext uri="{9D8B030D-6E8A-4147-A177-3AD203B41FA5}">
                      <a16:colId xmlns:a16="http://schemas.microsoft.com/office/drawing/2014/main" val="843577652"/>
                    </a:ext>
                  </a:extLst>
                </a:gridCol>
                <a:gridCol w="2059619">
                  <a:extLst>
                    <a:ext uri="{9D8B030D-6E8A-4147-A177-3AD203B41FA5}">
                      <a16:colId xmlns:a16="http://schemas.microsoft.com/office/drawing/2014/main" val="2520635884"/>
                    </a:ext>
                  </a:extLst>
                </a:gridCol>
                <a:gridCol w="2107507">
                  <a:extLst>
                    <a:ext uri="{9D8B030D-6E8A-4147-A177-3AD203B41FA5}">
                      <a16:colId xmlns:a16="http://schemas.microsoft.com/office/drawing/2014/main" val="3535985570"/>
                    </a:ext>
                  </a:extLst>
                </a:gridCol>
                <a:gridCol w="2198160">
                  <a:extLst>
                    <a:ext uri="{9D8B030D-6E8A-4147-A177-3AD203B41FA5}">
                      <a16:colId xmlns:a16="http://schemas.microsoft.com/office/drawing/2014/main" val="293290498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Supporting</a:t>
                      </a:r>
                    </a:p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en-US" sz="1200" dirty="0"/>
                        <a:t>(PS2_Supporting or PM6_Supporting)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Moderate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/>
                        <a:t>(PS2_Moderate or PM6)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Strong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/>
                        <a:t>(PS2 or PM6_Strong)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Very Strong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/>
                        <a:t>(PS2_Very Strong or PM6_Very Strong)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998325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400" dirty="0"/>
                        <a:t>Total points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accent6"/>
                          </a:solidFill>
                        </a:rPr>
                        <a:t>0.5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rgbClr val="FFC000"/>
                          </a:solidFill>
                        </a:rPr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rgbClr val="FF0000"/>
                          </a:solidFill>
                        </a:rPr>
                        <a:t>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rgbClr val="C00000"/>
                          </a:solidFill>
                        </a:rPr>
                        <a:t>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24074545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295C79A8-832E-790D-6392-3D4CCEECE752}"/>
              </a:ext>
            </a:extLst>
          </p:cNvPr>
          <p:cNvSpPr txBox="1"/>
          <p:nvPr/>
        </p:nvSpPr>
        <p:spPr>
          <a:xfrm>
            <a:off x="1740026" y="3223267"/>
            <a:ext cx="51001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aseline="30000" dirty="0"/>
              <a:t>1</a:t>
            </a:r>
            <a:r>
              <a:rPr lang="en-US" sz="1200" dirty="0"/>
              <a:t> Maternity and paternity should be confirmed by trio WES or other testing.</a:t>
            </a:r>
          </a:p>
        </p:txBody>
      </p:sp>
    </p:spTree>
    <p:extLst>
      <p:ext uri="{BB962C8B-B14F-4D97-AF65-F5344CB8AC3E}">
        <p14:creationId xmlns:p14="http://schemas.microsoft.com/office/powerpoint/2010/main" val="3581135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</TotalTime>
  <Words>116</Words>
  <Application>Microsoft Office PowerPoint</Application>
  <PresentationFormat>Widescreen</PresentationFormat>
  <Paragraphs>30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Aptos</vt:lpstr>
      <vt:lpstr>Aptos Display</vt:lpstr>
      <vt:lpstr>Arial</vt:lpstr>
      <vt:lpstr>Office Theme</vt:lpstr>
      <vt:lpstr>PowerPoint Presentation</vt:lpstr>
    </vt:vector>
  </TitlesOfParts>
  <Company>Washington University in St. Louis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Clause, Amanda</dc:creator>
  <cp:lastModifiedBy>Clause, Amanda</cp:lastModifiedBy>
  <cp:revision>3</cp:revision>
  <dcterms:created xsi:type="dcterms:W3CDTF">2024-09-03T18:15:56Z</dcterms:created>
  <dcterms:modified xsi:type="dcterms:W3CDTF">2024-12-10T02:26:30Z</dcterms:modified>
</cp:coreProperties>
</file>