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Helvetica Neue" panose="02000503000000020004" pitchFamily="2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1" roundtripDataSignature="AMtx7mjNQt5qx/QLMDJM/IwrLWogM9CAy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customschemas.google.com/relationships/presentationmetadata" Target="meta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4" Type="http://schemas.openxmlformats.org/officeDocument/2006/relationships/font" Target="fonts/font1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3232135" y="1567283"/>
            <a:ext cx="1190749" cy="351756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BayesDel ≥ 0.16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3406538" y="2086061"/>
            <a:ext cx="841944" cy="315579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aGVGD C25-C55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4530856" y="2086061"/>
            <a:ext cx="695734" cy="315579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aGVGD C0-C15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5265537" y="1591885"/>
            <a:ext cx="1231330" cy="360576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BayesDel &lt; 0.16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5460230" y="2073635"/>
            <a:ext cx="841944" cy="315579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aGVGD C65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6622938" y="1574591"/>
            <a:ext cx="1307291" cy="802514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BayesDel &lt;0.16 and &gt; -0.008 irrespective of aGVGD (except C65)</a:t>
            </a:r>
            <a:r>
              <a:rPr lang="en-AU" sz="900" b="0" i="0" u="none" strike="noStrike" cap="none" baseline="30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*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90" name="Google Shape;90;p1"/>
          <p:cNvCxnSpPr/>
          <p:nvPr/>
        </p:nvCxnSpPr>
        <p:spPr>
          <a:xfrm flipH="1">
            <a:off x="3085679" y="1919039"/>
            <a:ext cx="741830" cy="154527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1" name="Google Shape;91;p1"/>
          <p:cNvCxnSpPr>
            <a:endCxn id="85" idx="0"/>
          </p:cNvCxnSpPr>
          <p:nvPr/>
        </p:nvCxnSpPr>
        <p:spPr>
          <a:xfrm>
            <a:off x="3827510" y="1918961"/>
            <a:ext cx="0" cy="1671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2" name="Google Shape;92;p1"/>
          <p:cNvCxnSpPr>
            <a:endCxn id="86" idx="0"/>
          </p:cNvCxnSpPr>
          <p:nvPr/>
        </p:nvCxnSpPr>
        <p:spPr>
          <a:xfrm>
            <a:off x="3827523" y="1918961"/>
            <a:ext cx="1051200" cy="1671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3" name="Google Shape;93;p1"/>
          <p:cNvCxnSpPr>
            <a:endCxn id="88" idx="0"/>
          </p:cNvCxnSpPr>
          <p:nvPr/>
        </p:nvCxnSpPr>
        <p:spPr>
          <a:xfrm>
            <a:off x="5881202" y="1952435"/>
            <a:ext cx="0" cy="1212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4" name="Google Shape;94;p1"/>
          <p:cNvCxnSpPr>
            <a:stCxn id="95" idx="2"/>
            <a:endCxn id="96" idx="0"/>
          </p:cNvCxnSpPr>
          <p:nvPr/>
        </p:nvCxnSpPr>
        <p:spPr>
          <a:xfrm>
            <a:off x="2848185" y="2394811"/>
            <a:ext cx="0" cy="3228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97" name="Google Shape;97;p1"/>
          <p:cNvCxnSpPr>
            <a:endCxn id="98" idx="0"/>
          </p:cNvCxnSpPr>
          <p:nvPr/>
        </p:nvCxnSpPr>
        <p:spPr>
          <a:xfrm>
            <a:off x="3818776" y="2405902"/>
            <a:ext cx="0" cy="3210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99" name="Google Shape;99;p1"/>
          <p:cNvCxnSpPr/>
          <p:nvPr/>
        </p:nvCxnSpPr>
        <p:spPr>
          <a:xfrm flipH="1">
            <a:off x="5046557" y="2421748"/>
            <a:ext cx="1" cy="280359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0" name="Google Shape;100;p1"/>
          <p:cNvCxnSpPr/>
          <p:nvPr/>
        </p:nvCxnSpPr>
        <p:spPr>
          <a:xfrm>
            <a:off x="5881365" y="2394811"/>
            <a:ext cx="0" cy="307297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1" name="Google Shape;101;p1"/>
          <p:cNvCxnSpPr>
            <a:endCxn id="102" idx="0"/>
          </p:cNvCxnSpPr>
          <p:nvPr/>
        </p:nvCxnSpPr>
        <p:spPr>
          <a:xfrm>
            <a:off x="7295349" y="2377037"/>
            <a:ext cx="0" cy="3651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3" name="Google Shape;103;p1"/>
          <p:cNvCxnSpPr>
            <a:stCxn id="104" idx="2"/>
            <a:endCxn id="105" idx="0"/>
          </p:cNvCxnSpPr>
          <p:nvPr/>
        </p:nvCxnSpPr>
        <p:spPr>
          <a:xfrm flipH="1">
            <a:off x="8608884" y="2421747"/>
            <a:ext cx="2400" cy="3588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96" name="Google Shape;96;p1"/>
          <p:cNvSpPr/>
          <p:nvPr/>
        </p:nvSpPr>
        <p:spPr>
          <a:xfrm>
            <a:off x="2419723" y="2717592"/>
            <a:ext cx="856924" cy="234504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PP3_Moderate</a:t>
            </a:r>
            <a:endParaRPr sz="700" b="0" i="0" u="none" strike="noStrike" cap="non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3397805" y="2726902"/>
            <a:ext cx="841942" cy="234504"/>
          </a:xfrm>
          <a:prstGeom prst="roundRect">
            <a:avLst>
              <a:gd name="adj" fmla="val 16667"/>
            </a:avLst>
          </a:prstGeom>
          <a:solidFill>
            <a:srgbClr val="FBD9D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PP3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2" name="Google Shape;102;p1"/>
          <p:cNvSpPr/>
          <p:nvPr/>
        </p:nvSpPr>
        <p:spPr>
          <a:xfrm>
            <a:off x="6834718" y="2742137"/>
            <a:ext cx="921261" cy="234504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BP4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8187983" y="2780558"/>
            <a:ext cx="841942" cy="234504"/>
          </a:xfrm>
          <a:prstGeom prst="roundRect">
            <a:avLst>
              <a:gd name="adj" fmla="val 16667"/>
            </a:avLst>
          </a:prstGeom>
          <a:solidFill>
            <a:srgbClr val="008A0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BP4_Moderate</a:t>
            </a:r>
            <a:endParaRPr sz="700" b="0" i="0" u="none" strike="noStrike" cap="non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6" name="Google Shape;106;p1"/>
          <p:cNvSpPr/>
          <p:nvPr/>
        </p:nvSpPr>
        <p:spPr>
          <a:xfrm>
            <a:off x="4981267" y="2722216"/>
            <a:ext cx="957926" cy="230943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 evidence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4" name="Google Shape;104;p1"/>
          <p:cNvSpPr/>
          <p:nvPr/>
        </p:nvSpPr>
        <p:spPr>
          <a:xfrm>
            <a:off x="8083573" y="1574591"/>
            <a:ext cx="1055422" cy="847156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BayesDel 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≤ -0.008 irrespective of aGVGD (except C65)</a:t>
            </a:r>
            <a:r>
              <a:rPr lang="en-AU" sz="900" b="0" i="0" u="none" strike="noStrike" cap="none" baseline="30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*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2500318" y="2079232"/>
            <a:ext cx="695734" cy="315579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aGVGD C65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7" name="Google Shape;107;p1"/>
          <p:cNvSpPr txBox="1"/>
          <p:nvPr/>
        </p:nvSpPr>
        <p:spPr>
          <a:xfrm>
            <a:off x="47854" y="5809871"/>
            <a:ext cx="7014818" cy="1177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*</a:t>
            </a:r>
            <a:r>
              <a:rPr lang="en-AU" sz="12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AND</a:t>
            </a:r>
            <a:r>
              <a:rPr lang="en-AU"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no predicted differences in splicing (SpliceAI &lt; 0.2)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200" b="0" i="0" u="none" strike="noStrike" cap="none" baseline="30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☨ </a:t>
            </a:r>
            <a:r>
              <a:rPr lang="en-AU"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Including silent variants and apparent “missense” variants or “single aa inframe deletions” for which there is a predicted splice effect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200" b="0" i="0" u="none" strike="noStrike" cap="none" baseline="30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☨ ☨ </a:t>
            </a:r>
            <a:r>
              <a:rPr lang="en-AU"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Excluding ± 1,2 positions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** Core splice motif includes last three nucleotides and first nucleotide of the exon</a:t>
            </a:r>
            <a:endParaRPr/>
          </a:p>
          <a:p>
            <a:pPr marL="171450" marR="0" lvl="0" indent="-1047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8" name="Google Shape;108;p1"/>
          <p:cNvSpPr txBox="1"/>
          <p:nvPr/>
        </p:nvSpPr>
        <p:spPr>
          <a:xfrm>
            <a:off x="356918" y="190610"/>
            <a:ext cx="866692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None/>
            </a:pPr>
            <a:r>
              <a:rPr lang="en-AU" sz="1800" b="0" i="0" u="none" strike="noStrike" cap="none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Flowchart for PP3, BP4, and BP7 in silico score application</a:t>
            </a:r>
            <a:endParaRPr sz="1800" b="0" i="0" u="none" strike="noStrike" cap="none" dirty="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9" name="Google Shape;109;p1"/>
          <p:cNvSpPr/>
          <p:nvPr/>
        </p:nvSpPr>
        <p:spPr>
          <a:xfrm>
            <a:off x="5160328" y="768941"/>
            <a:ext cx="1190749" cy="351756"/>
          </a:xfrm>
          <a:prstGeom prst="roundRect">
            <a:avLst>
              <a:gd name="adj" fmla="val 16667"/>
            </a:avLst>
          </a:prstGeom>
          <a:solidFill>
            <a:srgbClr val="EEEEEE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Missense Variant</a:t>
            </a:r>
            <a:endParaRPr sz="900" b="1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10" name="Google Shape;110;p1"/>
          <p:cNvCxnSpPr/>
          <p:nvPr/>
        </p:nvCxnSpPr>
        <p:spPr>
          <a:xfrm>
            <a:off x="5755702" y="1120697"/>
            <a:ext cx="0" cy="167065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1" name="Google Shape;111;p1"/>
          <p:cNvCxnSpPr/>
          <p:nvPr/>
        </p:nvCxnSpPr>
        <p:spPr>
          <a:xfrm>
            <a:off x="3827509" y="1287762"/>
            <a:ext cx="4706891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2" name="Google Shape;112;p1"/>
          <p:cNvCxnSpPr/>
          <p:nvPr/>
        </p:nvCxnSpPr>
        <p:spPr>
          <a:xfrm>
            <a:off x="3827510" y="1287762"/>
            <a:ext cx="0" cy="279521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3" name="Google Shape;113;p1"/>
          <p:cNvCxnSpPr/>
          <p:nvPr/>
        </p:nvCxnSpPr>
        <p:spPr>
          <a:xfrm>
            <a:off x="5755702" y="1295070"/>
            <a:ext cx="0" cy="279521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4" name="Google Shape;114;p1"/>
          <p:cNvCxnSpPr/>
          <p:nvPr/>
        </p:nvCxnSpPr>
        <p:spPr>
          <a:xfrm>
            <a:off x="7242367" y="1286337"/>
            <a:ext cx="0" cy="279521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5" name="Google Shape;115;p1"/>
          <p:cNvCxnSpPr/>
          <p:nvPr/>
        </p:nvCxnSpPr>
        <p:spPr>
          <a:xfrm>
            <a:off x="8524201" y="1295070"/>
            <a:ext cx="0" cy="279521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6" name="Google Shape;116;p1"/>
          <p:cNvSpPr/>
          <p:nvPr/>
        </p:nvSpPr>
        <p:spPr>
          <a:xfrm>
            <a:off x="2348718" y="3457329"/>
            <a:ext cx="1314896" cy="327977"/>
          </a:xfrm>
          <a:prstGeom prst="roundRect">
            <a:avLst>
              <a:gd name="adj" fmla="val 16667"/>
            </a:avLst>
          </a:prstGeom>
          <a:solidFill>
            <a:srgbClr val="EEEEEE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Single aa inframe del</a:t>
            </a:r>
            <a:endParaRPr sz="900" b="1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17" name="Google Shape;117;p1"/>
          <p:cNvSpPr/>
          <p:nvPr/>
        </p:nvSpPr>
        <p:spPr>
          <a:xfrm>
            <a:off x="5089659" y="3456188"/>
            <a:ext cx="1959067" cy="327977"/>
          </a:xfrm>
          <a:prstGeom prst="roundRect">
            <a:avLst>
              <a:gd name="adj" fmla="val 16667"/>
            </a:avLst>
          </a:prstGeom>
          <a:solidFill>
            <a:srgbClr val="EEEEEE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Exonic</a:t>
            </a:r>
            <a:r>
              <a:rPr lang="en-AU" sz="900" b="1" i="0" u="none" strike="noStrike" cap="none" baseline="30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☨ </a:t>
            </a:r>
            <a:r>
              <a:rPr lang="en-AU" sz="9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/Intronic</a:t>
            </a:r>
            <a:r>
              <a:rPr lang="en-AU" sz="900" b="1" i="0" u="none" strike="noStrike" cap="none" baseline="30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☨ ☨</a:t>
            </a:r>
            <a:r>
              <a:rPr lang="en-AU" sz="9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Splice Variants</a:t>
            </a:r>
            <a:endParaRPr sz="900" b="1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18" name="Google Shape;118;p1"/>
          <p:cNvSpPr/>
          <p:nvPr/>
        </p:nvSpPr>
        <p:spPr>
          <a:xfrm>
            <a:off x="1711731" y="4004164"/>
            <a:ext cx="1314896" cy="327977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BayesDel ≥ 0.16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19" name="Google Shape;119;p1"/>
          <p:cNvCxnSpPr/>
          <p:nvPr/>
        </p:nvCxnSpPr>
        <p:spPr>
          <a:xfrm flipH="1">
            <a:off x="2434946" y="3785306"/>
            <a:ext cx="463621" cy="20624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0" name="Google Shape;120;p1"/>
          <p:cNvSpPr/>
          <p:nvPr/>
        </p:nvSpPr>
        <p:spPr>
          <a:xfrm>
            <a:off x="3308640" y="3995940"/>
            <a:ext cx="1359708" cy="336201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BayesDel &lt; 0.16</a:t>
            </a:r>
            <a:r>
              <a:rPr lang="en-AU" sz="900" b="0" i="0" u="none" strike="noStrike" cap="none" baseline="30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*</a:t>
            </a:r>
            <a:endParaRPr sz="900" b="0" i="0" u="none" strike="noStrike" cap="none" baseline="300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21" name="Google Shape;121;p1"/>
          <p:cNvCxnSpPr/>
          <p:nvPr/>
        </p:nvCxnSpPr>
        <p:spPr>
          <a:xfrm>
            <a:off x="3038866" y="3786041"/>
            <a:ext cx="820153" cy="20624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22" name="Google Shape;122;p1"/>
          <p:cNvCxnSpPr>
            <a:stCxn id="120" idx="2"/>
            <a:endCxn id="123" idx="0"/>
          </p:cNvCxnSpPr>
          <p:nvPr/>
        </p:nvCxnSpPr>
        <p:spPr>
          <a:xfrm flipH="1">
            <a:off x="3983094" y="4332141"/>
            <a:ext cx="5400" cy="4425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23" name="Google Shape;123;p1"/>
          <p:cNvSpPr/>
          <p:nvPr/>
        </p:nvSpPr>
        <p:spPr>
          <a:xfrm>
            <a:off x="3474517" y="4774655"/>
            <a:ext cx="1017312" cy="218651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BP4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24" name="Google Shape;124;p1"/>
          <p:cNvCxnSpPr>
            <a:stCxn id="118" idx="2"/>
            <a:endCxn id="125" idx="0"/>
          </p:cNvCxnSpPr>
          <p:nvPr/>
        </p:nvCxnSpPr>
        <p:spPr>
          <a:xfrm>
            <a:off x="2369179" y="4332141"/>
            <a:ext cx="0" cy="4425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25" name="Google Shape;125;p1"/>
          <p:cNvSpPr/>
          <p:nvPr/>
        </p:nvSpPr>
        <p:spPr>
          <a:xfrm>
            <a:off x="1904318" y="4774656"/>
            <a:ext cx="929722" cy="218651"/>
          </a:xfrm>
          <a:prstGeom prst="roundRect">
            <a:avLst>
              <a:gd name="adj" fmla="val 16667"/>
            </a:avLst>
          </a:prstGeom>
          <a:solidFill>
            <a:srgbClr val="FBD9D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PP3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26" name="Google Shape;126;p1"/>
          <p:cNvCxnSpPr/>
          <p:nvPr/>
        </p:nvCxnSpPr>
        <p:spPr>
          <a:xfrm>
            <a:off x="6121371" y="3784165"/>
            <a:ext cx="0" cy="20624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7" name="Google Shape;127;p1"/>
          <p:cNvSpPr/>
          <p:nvPr/>
        </p:nvSpPr>
        <p:spPr>
          <a:xfrm>
            <a:off x="5463923" y="3990468"/>
            <a:ext cx="1314896" cy="327977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SpliceAI ≥ 0.2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28" name="Google Shape;128;p1"/>
          <p:cNvCxnSpPr>
            <a:stCxn id="127" idx="2"/>
            <a:endCxn id="129" idx="0"/>
          </p:cNvCxnSpPr>
          <p:nvPr/>
        </p:nvCxnSpPr>
        <p:spPr>
          <a:xfrm>
            <a:off x="6121371" y="4318445"/>
            <a:ext cx="0" cy="4563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29" name="Google Shape;129;p1"/>
          <p:cNvSpPr/>
          <p:nvPr/>
        </p:nvSpPr>
        <p:spPr>
          <a:xfrm>
            <a:off x="5656510" y="4774654"/>
            <a:ext cx="929722" cy="218651"/>
          </a:xfrm>
          <a:prstGeom prst="roundRect">
            <a:avLst>
              <a:gd name="adj" fmla="val 16667"/>
            </a:avLst>
          </a:prstGeom>
          <a:solidFill>
            <a:srgbClr val="FBD9D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PP3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30" name="Google Shape;130;p1"/>
          <p:cNvCxnSpPr>
            <a:stCxn id="131" idx="2"/>
            <a:endCxn id="132" idx="0"/>
          </p:cNvCxnSpPr>
          <p:nvPr/>
        </p:nvCxnSpPr>
        <p:spPr>
          <a:xfrm>
            <a:off x="8279366" y="3791702"/>
            <a:ext cx="1200" cy="2073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2" name="Google Shape;132;p1"/>
          <p:cNvSpPr/>
          <p:nvPr/>
        </p:nvSpPr>
        <p:spPr>
          <a:xfrm>
            <a:off x="7600817" y="3998955"/>
            <a:ext cx="1359708" cy="336201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SpliceAI ≤ 0.1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33" name="Google Shape;133;p1"/>
          <p:cNvCxnSpPr>
            <a:stCxn id="132" idx="2"/>
            <a:endCxn id="134" idx="0"/>
          </p:cNvCxnSpPr>
          <p:nvPr/>
        </p:nvCxnSpPr>
        <p:spPr>
          <a:xfrm>
            <a:off x="8280671" y="4335156"/>
            <a:ext cx="0" cy="4755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34" name="Google Shape;134;p1"/>
          <p:cNvSpPr/>
          <p:nvPr/>
        </p:nvSpPr>
        <p:spPr>
          <a:xfrm>
            <a:off x="7772015" y="4810559"/>
            <a:ext cx="1017312" cy="218651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BP4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1" name="Google Shape;131;p1"/>
          <p:cNvSpPr/>
          <p:nvPr/>
        </p:nvSpPr>
        <p:spPr>
          <a:xfrm>
            <a:off x="7299832" y="3463725"/>
            <a:ext cx="1959067" cy="327977"/>
          </a:xfrm>
          <a:prstGeom prst="roundRect">
            <a:avLst>
              <a:gd name="adj" fmla="val 16667"/>
            </a:avLst>
          </a:prstGeom>
          <a:solidFill>
            <a:srgbClr val="EEEEEE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Silent or Intronic</a:t>
            </a:r>
            <a:r>
              <a:rPr lang="en-AU" sz="900" b="1" i="0" u="none" strike="noStrike" cap="none" baseline="30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☨ ☨</a:t>
            </a:r>
            <a:r>
              <a:rPr lang="en-AU" sz="9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Variants</a:t>
            </a:r>
            <a:endParaRPr sz="900" b="1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35" name="Google Shape;135;p1"/>
          <p:cNvCxnSpPr/>
          <p:nvPr/>
        </p:nvCxnSpPr>
        <p:spPr>
          <a:xfrm>
            <a:off x="8794497" y="4919886"/>
            <a:ext cx="364708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36" name="Google Shape;136;p1"/>
          <p:cNvSpPr/>
          <p:nvPr/>
        </p:nvSpPr>
        <p:spPr>
          <a:xfrm>
            <a:off x="9188423" y="4511605"/>
            <a:ext cx="1376771" cy="816561"/>
          </a:xfrm>
          <a:prstGeom prst="roundRect">
            <a:avLst>
              <a:gd name="adj" fmla="val 16667"/>
            </a:avLst>
          </a:prstGeom>
          <a:solidFill>
            <a:srgbClr val="EEEEEE"/>
          </a:solidFill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Silent variant outside core splice motif** or intronic variant at or beyond +7/-21</a:t>
            </a:r>
            <a:endParaRPr/>
          </a:p>
        </p:txBody>
      </p:sp>
      <p:cxnSp>
        <p:nvCxnSpPr>
          <p:cNvPr id="137" name="Google Shape;137;p1"/>
          <p:cNvCxnSpPr/>
          <p:nvPr/>
        </p:nvCxnSpPr>
        <p:spPr>
          <a:xfrm>
            <a:off x="10565194" y="4906381"/>
            <a:ext cx="364708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38" name="Google Shape;138;p1"/>
          <p:cNvSpPr/>
          <p:nvPr/>
        </p:nvSpPr>
        <p:spPr>
          <a:xfrm>
            <a:off x="10945562" y="4797055"/>
            <a:ext cx="1017312" cy="218651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BP7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</Words>
  <Application>Microsoft Macintosh PowerPoint</Application>
  <PresentationFormat>Widescreen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Helvetica Neue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Frone, Megan (NIH/NCI) [E]</dc:creator>
  <cp:lastModifiedBy>Frone, Megan (NIH/NCI) [E]</cp:lastModifiedBy>
  <cp:revision>1</cp:revision>
  <dcterms:created xsi:type="dcterms:W3CDTF">2023-04-19T17:50:27Z</dcterms:created>
  <dcterms:modified xsi:type="dcterms:W3CDTF">2025-01-31T21:51:56Z</dcterms:modified>
</cp:coreProperties>
</file>