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12344400" cy="15087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72">
          <p15:clr>
            <a:srgbClr val="A4A3A4"/>
          </p15:clr>
        </p15:guide>
        <p15:guide id="2" pos="38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79116"/>
  </p:normalViewPr>
  <p:slideViewPr>
    <p:cSldViewPr snapToGrid="0">
      <p:cViewPr varScale="1">
        <p:scale>
          <a:sx n="40" d="100"/>
          <a:sy n="40" d="100"/>
        </p:scale>
        <p:origin x="3328" y="224"/>
      </p:cViewPr>
      <p:guideLst>
        <p:guide orient="horz" pos="187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026544" y="685800"/>
            <a:ext cx="2805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685800"/>
            <a:ext cx="2805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No modifications or </a:t>
            </a:r>
            <a:r>
              <a:rPr lang="en-US"/>
              <a:t>additional considerations. </a:t>
            </a: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20806" y="2184087"/>
            <a:ext cx="11502900" cy="60210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20795" y="8313433"/>
            <a:ext cx="11502900" cy="2325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20795" y="6309160"/>
            <a:ext cx="11502900" cy="24693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53997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523740" y="3380593"/>
            <a:ext cx="53997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20795" y="1629760"/>
            <a:ext cx="3790800" cy="22167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20795" y="4076160"/>
            <a:ext cx="3790800" cy="93261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61838" y="1320440"/>
            <a:ext cx="8596500" cy="11999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172200" y="-367"/>
            <a:ext cx="6172200" cy="15087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8425" y="3617313"/>
            <a:ext cx="5460900" cy="43482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8425" y="8222353"/>
            <a:ext cx="5460900" cy="36231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668325" y="2123953"/>
            <a:ext cx="5180100" cy="108390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20795" y="12409687"/>
            <a:ext cx="8098500" cy="17751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20795" y="3244633"/>
            <a:ext cx="11502900" cy="57594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20795" y="9246527"/>
            <a:ext cx="11502900" cy="38157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Char char="●"/>
              <a:defRPr sz="3400">
                <a:solidFill>
                  <a:schemeClr val="dk2"/>
                </a:solidFill>
              </a:defRPr>
            </a:lvl1pPr>
            <a:lvl2pPr marL="914400" lvl="1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2pPr>
            <a:lvl3pPr marL="1371600" lvl="2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3pPr>
            <a:lvl4pPr marL="1828800" lvl="3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  <a:defRPr sz="2600">
                <a:solidFill>
                  <a:schemeClr val="dk2"/>
                </a:solidFill>
              </a:defRPr>
            </a:lvl4pPr>
            <a:lvl5pPr marL="2286000" lvl="4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5pPr>
            <a:lvl6pPr marL="2743200" lvl="5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6pPr>
            <a:lvl7pPr marL="3200400" lvl="6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  <a:defRPr sz="2600">
                <a:solidFill>
                  <a:schemeClr val="dk2"/>
                </a:solidFill>
              </a:defRPr>
            </a:lvl7pPr>
            <a:lvl8pPr marL="3657600" lvl="7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8pPr>
            <a:lvl9pPr marL="4114800" lvl="8" indent="-39370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r">
              <a:buNone/>
              <a:defRPr sz="1900">
                <a:solidFill>
                  <a:schemeClr val="dk2"/>
                </a:solidFill>
              </a:defRPr>
            </a:lvl1pPr>
            <a:lvl2pPr lvl="1" algn="r">
              <a:buNone/>
              <a:defRPr sz="1900">
                <a:solidFill>
                  <a:schemeClr val="dk2"/>
                </a:solidFill>
              </a:defRPr>
            </a:lvl2pPr>
            <a:lvl3pPr lvl="2" algn="r">
              <a:buNone/>
              <a:defRPr sz="1900">
                <a:solidFill>
                  <a:schemeClr val="dk2"/>
                </a:solidFill>
              </a:defRPr>
            </a:lvl3pPr>
            <a:lvl4pPr lvl="3" algn="r">
              <a:buNone/>
              <a:defRPr sz="1900">
                <a:solidFill>
                  <a:schemeClr val="dk2"/>
                </a:solidFill>
              </a:defRPr>
            </a:lvl4pPr>
            <a:lvl5pPr lvl="4" algn="r">
              <a:buNone/>
              <a:defRPr sz="1900">
                <a:solidFill>
                  <a:schemeClr val="dk2"/>
                </a:solidFill>
              </a:defRPr>
            </a:lvl5pPr>
            <a:lvl6pPr lvl="5" algn="r">
              <a:buNone/>
              <a:defRPr sz="1900">
                <a:solidFill>
                  <a:schemeClr val="dk2"/>
                </a:solidFill>
              </a:defRPr>
            </a:lvl6pPr>
            <a:lvl7pPr lvl="6" algn="r">
              <a:buNone/>
              <a:defRPr sz="1900">
                <a:solidFill>
                  <a:schemeClr val="dk2"/>
                </a:solidFill>
              </a:defRPr>
            </a:lvl7pPr>
            <a:lvl8pPr lvl="7" algn="r">
              <a:buNone/>
              <a:defRPr sz="1900">
                <a:solidFill>
                  <a:schemeClr val="dk2"/>
                </a:solidFill>
              </a:defRPr>
            </a:lvl8pPr>
            <a:lvl9pPr lvl="8" algn="r">
              <a:buNone/>
              <a:defRPr sz="19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80325" y="225673"/>
            <a:ext cx="1105800" cy="2819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55" name="Google Shape;55;p13"/>
          <p:cNvSpPr/>
          <p:nvPr/>
        </p:nvSpPr>
        <p:spPr>
          <a:xfrm>
            <a:off x="1664575" y="216325"/>
            <a:ext cx="2374200" cy="705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 </a:t>
            </a:r>
            <a:r>
              <a:rPr lang="en" sz="1200" b="0" i="0" u="none" strike="noStrike" cap="none" baseline="30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baseline="30000"/>
          </a:p>
        </p:txBody>
      </p:sp>
      <p:sp>
        <p:nvSpPr>
          <p:cNvPr id="56" name="Google Shape;56;p13"/>
          <p:cNvSpPr/>
          <p:nvPr/>
        </p:nvSpPr>
        <p:spPr>
          <a:xfrm>
            <a:off x="1664575" y="146477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57" name="Google Shape;57;p13"/>
          <p:cNvSpPr/>
          <p:nvPr/>
        </p:nvSpPr>
        <p:spPr>
          <a:xfrm>
            <a:off x="4536350" y="19270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4536275" y="6212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10945225" y="1927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0" name="Google Shape;60;p13"/>
          <p:cNvSpPr/>
          <p:nvPr/>
        </p:nvSpPr>
        <p:spPr>
          <a:xfrm>
            <a:off x="10945225" y="6212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1" name="Google Shape;61;p13"/>
          <p:cNvSpPr/>
          <p:nvPr/>
        </p:nvSpPr>
        <p:spPr>
          <a:xfrm>
            <a:off x="4529000" y="11127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" name="Google Shape;62;p13"/>
          <p:cNvSpPr/>
          <p:nvPr/>
        </p:nvSpPr>
        <p:spPr>
          <a:xfrm>
            <a:off x="4557575" y="1487150"/>
            <a:ext cx="1080900" cy="14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63" name="Google Shape;63;p13"/>
          <p:cNvSpPr/>
          <p:nvPr/>
        </p:nvSpPr>
        <p:spPr>
          <a:xfrm>
            <a:off x="6201875" y="1497075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64" name="Google Shape;64;p13"/>
          <p:cNvSpPr/>
          <p:nvPr/>
        </p:nvSpPr>
        <p:spPr>
          <a:xfrm>
            <a:off x="10945225" y="11127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65" name="Google Shape;65;p13"/>
          <p:cNvSpPr/>
          <p:nvPr/>
        </p:nvSpPr>
        <p:spPr>
          <a:xfrm>
            <a:off x="10945225" y="15422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10945225" y="2130450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67" name="Google Shape;67;p13"/>
          <p:cNvSpPr/>
          <p:nvPr/>
        </p:nvSpPr>
        <p:spPr>
          <a:xfrm>
            <a:off x="10945225" y="263307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68" name="Google Shape;68;p13"/>
          <p:cNvSpPr/>
          <p:nvPr/>
        </p:nvSpPr>
        <p:spPr>
          <a:xfrm>
            <a:off x="6201875" y="2066250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not frequent in the general population and exon is present in 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9" name="Google Shape;69;p13"/>
          <p:cNvSpPr/>
          <p:nvPr/>
        </p:nvSpPr>
        <p:spPr>
          <a:xfrm>
            <a:off x="9204900" y="20662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&gt;10% of protein</a:t>
            </a:r>
            <a:endParaRPr/>
          </a:p>
        </p:txBody>
      </p:sp>
      <p:sp>
        <p:nvSpPr>
          <p:cNvPr id="70" name="Google Shape;70;p13"/>
          <p:cNvSpPr/>
          <p:nvPr/>
        </p:nvSpPr>
        <p:spPr>
          <a:xfrm>
            <a:off x="9204825" y="25924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10% of p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rotein</a:t>
            </a:r>
            <a:endParaRPr/>
          </a:p>
        </p:txBody>
      </p:sp>
      <p:cxnSp>
        <p:nvCxnSpPr>
          <p:cNvPr id="71" name="Google Shape;71;p13"/>
          <p:cNvCxnSpPr>
            <a:stCxn id="68" idx="3"/>
            <a:endCxn id="69" idx="1"/>
          </p:cNvCxnSpPr>
          <p:nvPr/>
        </p:nvCxnSpPr>
        <p:spPr>
          <a:xfrm rot="10800000" flipH="1">
            <a:off x="8819975" y="22926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2" name="Google Shape;72;p13"/>
          <p:cNvCxnSpPr>
            <a:stCxn id="68" idx="3"/>
            <a:endCxn id="70" idx="1"/>
          </p:cNvCxnSpPr>
          <p:nvPr/>
        </p:nvCxnSpPr>
        <p:spPr>
          <a:xfrm>
            <a:off x="8819975" y="25557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3" name="Google Shape;73;p13"/>
          <p:cNvCxnSpPr>
            <a:stCxn id="54" idx="3"/>
            <a:endCxn id="55" idx="1"/>
          </p:cNvCxnSpPr>
          <p:nvPr/>
        </p:nvCxnSpPr>
        <p:spPr>
          <a:xfrm rot="10800000" flipH="1">
            <a:off x="1186125" y="569023"/>
            <a:ext cx="478500" cy="1066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4" name="Google Shape;74;p13"/>
          <p:cNvCxnSpPr>
            <a:stCxn id="54" idx="3"/>
            <a:endCxn id="56" idx="1"/>
          </p:cNvCxnSpPr>
          <p:nvPr/>
        </p:nvCxnSpPr>
        <p:spPr>
          <a:xfrm>
            <a:off x="1186125" y="1635523"/>
            <a:ext cx="478500" cy="308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5" name="Google Shape;75;p13"/>
          <p:cNvCxnSpPr>
            <a:stCxn id="55" idx="3"/>
            <a:endCxn id="57" idx="1"/>
          </p:cNvCxnSpPr>
          <p:nvPr/>
        </p:nvCxnSpPr>
        <p:spPr>
          <a:xfrm rot="10800000" flipH="1">
            <a:off x="4038775" y="331225"/>
            <a:ext cx="497700" cy="23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6" name="Google Shape;76;p13"/>
          <p:cNvCxnSpPr>
            <a:stCxn id="55" idx="3"/>
            <a:endCxn id="58" idx="1"/>
          </p:cNvCxnSpPr>
          <p:nvPr/>
        </p:nvCxnSpPr>
        <p:spPr>
          <a:xfrm>
            <a:off x="4038775" y="569125"/>
            <a:ext cx="497400" cy="190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7" name="Google Shape;77;p13"/>
          <p:cNvCxnSpPr>
            <a:stCxn id="56" idx="3"/>
            <a:endCxn id="61" idx="1"/>
          </p:cNvCxnSpPr>
          <p:nvPr/>
        </p:nvCxnSpPr>
        <p:spPr>
          <a:xfrm rot="10800000" flipH="1">
            <a:off x="4038775" y="1251175"/>
            <a:ext cx="490200" cy="693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8" name="Google Shape;78;p13"/>
          <p:cNvCxnSpPr>
            <a:stCxn id="56" idx="3"/>
            <a:endCxn id="62" idx="1"/>
          </p:cNvCxnSpPr>
          <p:nvPr/>
        </p:nvCxnSpPr>
        <p:spPr>
          <a:xfrm>
            <a:off x="4038775" y="1944175"/>
            <a:ext cx="518700" cy="24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9" name="Google Shape;79;p13"/>
          <p:cNvCxnSpPr>
            <a:stCxn id="62" idx="3"/>
            <a:endCxn id="63" idx="1"/>
          </p:cNvCxnSpPr>
          <p:nvPr/>
        </p:nvCxnSpPr>
        <p:spPr>
          <a:xfrm rot="10800000" flipH="1">
            <a:off x="5638475" y="1727900"/>
            <a:ext cx="563400" cy="463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80" name="Google Shape;80;p13"/>
          <p:cNvCxnSpPr>
            <a:stCxn id="62" idx="3"/>
            <a:endCxn id="68" idx="1"/>
          </p:cNvCxnSpPr>
          <p:nvPr/>
        </p:nvCxnSpPr>
        <p:spPr>
          <a:xfrm>
            <a:off x="5638475" y="2191700"/>
            <a:ext cx="563400" cy="363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81" name="Google Shape;81;p13"/>
          <p:cNvSpPr txBox="1"/>
          <p:nvPr/>
        </p:nvSpPr>
        <p:spPr>
          <a:xfrm>
            <a:off x="80325" y="3209450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b="1" baseline="30000"/>
          </a:p>
        </p:txBody>
      </p:sp>
      <p:sp>
        <p:nvSpPr>
          <p:cNvPr id="82" name="Google Shape;82;p13"/>
          <p:cNvSpPr/>
          <p:nvPr/>
        </p:nvSpPr>
        <p:spPr>
          <a:xfrm>
            <a:off x="1664575" y="3308700"/>
            <a:ext cx="23742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83" name="Google Shape;83;p13"/>
          <p:cNvSpPr/>
          <p:nvPr/>
        </p:nvSpPr>
        <p:spPr>
          <a:xfrm>
            <a:off x="1654125" y="6290300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reserves reading frame</a:t>
            </a:r>
            <a:endParaRPr/>
          </a:p>
        </p:txBody>
      </p:sp>
      <p:sp>
        <p:nvSpPr>
          <p:cNvPr id="84" name="Google Shape;84;p13"/>
          <p:cNvSpPr/>
          <p:nvPr/>
        </p:nvSpPr>
        <p:spPr>
          <a:xfrm>
            <a:off x="4536350" y="323250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/>
          </a:p>
        </p:txBody>
      </p:sp>
      <p:sp>
        <p:nvSpPr>
          <p:cNvPr id="85" name="Google Shape;85;p13"/>
          <p:cNvSpPr/>
          <p:nvPr/>
        </p:nvSpPr>
        <p:spPr>
          <a:xfrm>
            <a:off x="4507775" y="4114825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4536275" y="36610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4536350" y="4489275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88" name="Google Shape;88;p13"/>
          <p:cNvSpPr/>
          <p:nvPr/>
        </p:nvSpPr>
        <p:spPr>
          <a:xfrm>
            <a:off x="6180650" y="4499200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89" name="Google Shape;89;p13"/>
          <p:cNvSpPr/>
          <p:nvPr/>
        </p:nvSpPr>
        <p:spPr>
          <a:xfrm>
            <a:off x="6180650" y="5068725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not frequent in the general population and exon is present in 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9183675" y="50687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&gt;10% of protein</a:t>
            </a:r>
            <a:endParaRPr/>
          </a:p>
        </p:txBody>
      </p:sp>
      <p:sp>
        <p:nvSpPr>
          <p:cNvPr id="91" name="Google Shape;91;p13"/>
          <p:cNvSpPr/>
          <p:nvPr/>
        </p:nvSpPr>
        <p:spPr>
          <a:xfrm>
            <a:off x="4533750" y="77523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10945225" y="3232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3" name="Google Shape;93;p13"/>
          <p:cNvSpPr/>
          <p:nvPr/>
        </p:nvSpPr>
        <p:spPr>
          <a:xfrm>
            <a:off x="10945225" y="3661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94" name="Google Shape;94;p13"/>
          <p:cNvSpPr/>
          <p:nvPr/>
        </p:nvSpPr>
        <p:spPr>
          <a:xfrm>
            <a:off x="10945225" y="411482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95" name="Google Shape;95;p13"/>
          <p:cNvSpPr/>
          <p:nvPr/>
        </p:nvSpPr>
        <p:spPr>
          <a:xfrm>
            <a:off x="10945225" y="45443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96" name="Google Shape;96;p13"/>
          <p:cNvSpPr/>
          <p:nvPr/>
        </p:nvSpPr>
        <p:spPr>
          <a:xfrm>
            <a:off x="10945225" y="5132925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97" name="Google Shape;97;p13"/>
          <p:cNvSpPr/>
          <p:nvPr/>
        </p:nvSpPr>
        <p:spPr>
          <a:xfrm>
            <a:off x="10945225" y="56355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98" name="Google Shape;98;p13"/>
          <p:cNvSpPr/>
          <p:nvPr/>
        </p:nvSpPr>
        <p:spPr>
          <a:xfrm>
            <a:off x="10945225" y="77591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99" name="Google Shape;99;p13"/>
          <p:cNvSpPr/>
          <p:nvPr/>
        </p:nvSpPr>
        <p:spPr>
          <a:xfrm>
            <a:off x="9183600" y="559490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10% of p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rotein</a:t>
            </a:r>
            <a:endParaRPr/>
          </a:p>
        </p:txBody>
      </p:sp>
      <p:sp>
        <p:nvSpPr>
          <p:cNvPr id="100" name="Google Shape;100;p13"/>
          <p:cNvSpPr/>
          <p:nvPr/>
        </p:nvSpPr>
        <p:spPr>
          <a:xfrm>
            <a:off x="1643625" y="4315725"/>
            <a:ext cx="2395200" cy="1612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isrupts reading frame and is </a:t>
            </a: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01" name="Google Shape;101;p13"/>
          <p:cNvCxnSpPr>
            <a:stCxn id="81" idx="3"/>
            <a:endCxn id="82" idx="1"/>
          </p:cNvCxnSpPr>
          <p:nvPr/>
        </p:nvCxnSpPr>
        <p:spPr>
          <a:xfrm rot="10800000" flipH="1">
            <a:off x="1186125" y="3710000"/>
            <a:ext cx="478500" cy="1899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2" name="Google Shape;102;p13"/>
          <p:cNvCxnSpPr>
            <a:stCxn id="81" idx="3"/>
            <a:endCxn id="100" idx="1"/>
          </p:cNvCxnSpPr>
          <p:nvPr/>
        </p:nvCxnSpPr>
        <p:spPr>
          <a:xfrm rot="10800000" flipH="1">
            <a:off x="1186125" y="5121800"/>
            <a:ext cx="457500" cy="487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3" name="Google Shape;103;p13"/>
          <p:cNvCxnSpPr>
            <a:stCxn id="81" idx="3"/>
            <a:endCxn id="83" idx="1"/>
          </p:cNvCxnSpPr>
          <p:nvPr/>
        </p:nvCxnSpPr>
        <p:spPr>
          <a:xfrm>
            <a:off x="1186125" y="5609600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4" name="Google Shape;104;p13"/>
          <p:cNvCxnSpPr>
            <a:stCxn id="82" idx="3"/>
            <a:endCxn id="84" idx="1"/>
          </p:cNvCxnSpPr>
          <p:nvPr/>
        </p:nvCxnSpPr>
        <p:spPr>
          <a:xfrm rot="10800000" flipH="1">
            <a:off x="4038775" y="3370950"/>
            <a:ext cx="4977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5" name="Google Shape;105;p13"/>
          <p:cNvCxnSpPr>
            <a:stCxn id="82" idx="3"/>
            <a:endCxn id="86" idx="1"/>
          </p:cNvCxnSpPr>
          <p:nvPr/>
        </p:nvCxnSpPr>
        <p:spPr>
          <a:xfrm>
            <a:off x="4038775" y="3709950"/>
            <a:ext cx="4974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6" name="Google Shape;106;p13"/>
          <p:cNvCxnSpPr>
            <a:stCxn id="100" idx="3"/>
            <a:endCxn id="85" idx="1"/>
          </p:cNvCxnSpPr>
          <p:nvPr/>
        </p:nvCxnSpPr>
        <p:spPr>
          <a:xfrm rot="10800000" flipH="1">
            <a:off x="4038825" y="4253325"/>
            <a:ext cx="468900" cy="868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7" name="Google Shape;107;p13"/>
          <p:cNvCxnSpPr>
            <a:stCxn id="100" idx="3"/>
            <a:endCxn id="87" idx="1"/>
          </p:cNvCxnSpPr>
          <p:nvPr/>
        </p:nvCxnSpPr>
        <p:spPr>
          <a:xfrm>
            <a:off x="4038825" y="5121825"/>
            <a:ext cx="497400" cy="146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8" name="Google Shape;108;p13"/>
          <p:cNvCxnSpPr>
            <a:stCxn id="87" idx="3"/>
            <a:endCxn id="88" idx="1"/>
          </p:cNvCxnSpPr>
          <p:nvPr/>
        </p:nvCxnSpPr>
        <p:spPr>
          <a:xfrm rot="10800000" flipH="1">
            <a:off x="5617250" y="4730175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9" name="Google Shape;109;p13"/>
          <p:cNvCxnSpPr>
            <a:stCxn id="87" idx="3"/>
            <a:endCxn id="89" idx="1"/>
          </p:cNvCxnSpPr>
          <p:nvPr/>
        </p:nvCxnSpPr>
        <p:spPr>
          <a:xfrm>
            <a:off x="5617250" y="5268375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0" name="Google Shape;110;p13"/>
          <p:cNvCxnSpPr>
            <a:stCxn id="89" idx="3"/>
            <a:endCxn id="90" idx="1"/>
          </p:cNvCxnSpPr>
          <p:nvPr/>
        </p:nvCxnSpPr>
        <p:spPr>
          <a:xfrm rot="10800000" flipH="1">
            <a:off x="8798750" y="5295075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1" name="Google Shape;111;p13"/>
          <p:cNvCxnSpPr>
            <a:stCxn id="89" idx="3"/>
            <a:endCxn id="99" idx="1"/>
          </p:cNvCxnSpPr>
          <p:nvPr/>
        </p:nvCxnSpPr>
        <p:spPr>
          <a:xfrm>
            <a:off x="8798750" y="5558175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2" name="Google Shape;112;p13"/>
          <p:cNvCxnSpPr>
            <a:stCxn id="57" idx="3"/>
            <a:endCxn id="59" idx="1"/>
          </p:cNvCxnSpPr>
          <p:nvPr/>
        </p:nvCxnSpPr>
        <p:spPr>
          <a:xfrm>
            <a:off x="10404350" y="3311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3" name="Google Shape;113;p13"/>
          <p:cNvCxnSpPr>
            <a:stCxn id="58" idx="3"/>
            <a:endCxn id="60" idx="1"/>
          </p:cNvCxnSpPr>
          <p:nvPr/>
        </p:nvCxnSpPr>
        <p:spPr>
          <a:xfrm>
            <a:off x="10404275" y="7597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4" name="Google Shape;114;p13"/>
          <p:cNvCxnSpPr>
            <a:stCxn id="61" idx="3"/>
            <a:endCxn id="64" idx="1"/>
          </p:cNvCxnSpPr>
          <p:nvPr/>
        </p:nvCxnSpPr>
        <p:spPr>
          <a:xfrm>
            <a:off x="10425500" y="1251150"/>
            <a:ext cx="519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5" name="Google Shape;115;p13"/>
          <p:cNvCxnSpPr>
            <a:stCxn id="63" idx="3"/>
            <a:endCxn id="65" idx="1"/>
          </p:cNvCxnSpPr>
          <p:nvPr/>
        </p:nvCxnSpPr>
        <p:spPr>
          <a:xfrm>
            <a:off x="10436375" y="17279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6" name="Google Shape;116;p13"/>
          <p:cNvCxnSpPr>
            <a:stCxn id="69" idx="3"/>
            <a:endCxn id="66" idx="1"/>
          </p:cNvCxnSpPr>
          <p:nvPr/>
        </p:nvCxnSpPr>
        <p:spPr>
          <a:xfrm>
            <a:off x="10436400" y="2292600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7" name="Google Shape;117;p13"/>
          <p:cNvCxnSpPr>
            <a:stCxn id="70" idx="3"/>
            <a:endCxn id="67" idx="1"/>
          </p:cNvCxnSpPr>
          <p:nvPr/>
        </p:nvCxnSpPr>
        <p:spPr>
          <a:xfrm>
            <a:off x="10436325" y="281877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8" name="Google Shape;118;p13"/>
          <p:cNvCxnSpPr>
            <a:stCxn id="84" idx="3"/>
            <a:endCxn id="92" idx="1"/>
          </p:cNvCxnSpPr>
          <p:nvPr/>
        </p:nvCxnSpPr>
        <p:spPr>
          <a:xfrm>
            <a:off x="10404350" y="3370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9" name="Google Shape;119;p13"/>
          <p:cNvCxnSpPr>
            <a:stCxn id="86" idx="3"/>
            <a:endCxn id="93" idx="1"/>
          </p:cNvCxnSpPr>
          <p:nvPr/>
        </p:nvCxnSpPr>
        <p:spPr>
          <a:xfrm>
            <a:off x="10404275" y="37995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0" name="Google Shape;120;p13"/>
          <p:cNvCxnSpPr>
            <a:stCxn id="85" idx="3"/>
            <a:endCxn id="94" idx="1"/>
          </p:cNvCxnSpPr>
          <p:nvPr/>
        </p:nvCxnSpPr>
        <p:spPr>
          <a:xfrm>
            <a:off x="10404275" y="425327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1" name="Google Shape;121;p13"/>
          <p:cNvCxnSpPr>
            <a:stCxn id="88" idx="3"/>
            <a:endCxn id="95" idx="1"/>
          </p:cNvCxnSpPr>
          <p:nvPr/>
        </p:nvCxnSpPr>
        <p:spPr>
          <a:xfrm>
            <a:off x="10415150" y="4730050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2" name="Google Shape;122;p13"/>
          <p:cNvCxnSpPr>
            <a:stCxn id="90" idx="3"/>
            <a:endCxn id="96" idx="1"/>
          </p:cNvCxnSpPr>
          <p:nvPr/>
        </p:nvCxnSpPr>
        <p:spPr>
          <a:xfrm>
            <a:off x="10415175" y="5295075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3" name="Google Shape;123;p13"/>
          <p:cNvCxnSpPr>
            <a:stCxn id="99" idx="3"/>
            <a:endCxn id="97" idx="1"/>
          </p:cNvCxnSpPr>
          <p:nvPr/>
        </p:nvCxnSpPr>
        <p:spPr>
          <a:xfrm>
            <a:off x="10415100" y="5821250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4" name="Google Shape;124;p13"/>
          <p:cNvCxnSpPr>
            <a:stCxn id="91" idx="3"/>
            <a:endCxn id="98" idx="1"/>
          </p:cNvCxnSpPr>
          <p:nvPr/>
        </p:nvCxnSpPr>
        <p:spPr>
          <a:xfrm>
            <a:off x="10441050" y="7890800"/>
            <a:ext cx="504300" cy="69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5" name="Google Shape;125;p13"/>
          <p:cNvSpPr txBox="1"/>
          <p:nvPr/>
        </p:nvSpPr>
        <p:spPr>
          <a:xfrm>
            <a:off x="80325" y="8238775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13"/>
          <p:cNvSpPr/>
          <p:nvPr/>
        </p:nvSpPr>
        <p:spPr>
          <a:xfrm>
            <a:off x="1701200" y="873820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xon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27" name="Google Shape;127;p13"/>
          <p:cNvSpPr/>
          <p:nvPr/>
        </p:nvSpPr>
        <p:spPr>
          <a:xfrm>
            <a:off x="1701200" y="1090415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exon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–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28" name="Google Shape;128;p13"/>
          <p:cNvSpPr/>
          <p:nvPr/>
        </p:nvSpPr>
        <p:spPr>
          <a:xfrm>
            <a:off x="1701200" y="8253750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29" name="Google Shape;129;p13"/>
          <p:cNvSpPr/>
          <p:nvPr/>
        </p:nvSpPr>
        <p:spPr>
          <a:xfrm>
            <a:off x="4572975" y="866200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/>
          </a:p>
        </p:txBody>
      </p:sp>
      <p:sp>
        <p:nvSpPr>
          <p:cNvPr id="130" name="Google Shape;130;p13"/>
          <p:cNvSpPr/>
          <p:nvPr/>
        </p:nvSpPr>
        <p:spPr>
          <a:xfrm>
            <a:off x="4544400" y="9544325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 baseline="30000"/>
          </a:p>
        </p:txBody>
      </p:sp>
      <p:sp>
        <p:nvSpPr>
          <p:cNvPr id="131" name="Google Shape;131;p13"/>
          <p:cNvSpPr/>
          <p:nvPr/>
        </p:nvSpPr>
        <p:spPr>
          <a:xfrm>
            <a:off x="4572900" y="90905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2" name="Google Shape;132;p13"/>
          <p:cNvSpPr/>
          <p:nvPr/>
        </p:nvSpPr>
        <p:spPr>
          <a:xfrm>
            <a:off x="4572975" y="9918775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133" name="Google Shape;133;p13"/>
          <p:cNvSpPr/>
          <p:nvPr/>
        </p:nvSpPr>
        <p:spPr>
          <a:xfrm>
            <a:off x="6217275" y="9928700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134" name="Google Shape;134;p13"/>
          <p:cNvSpPr/>
          <p:nvPr/>
        </p:nvSpPr>
        <p:spPr>
          <a:xfrm>
            <a:off x="10945225" y="82537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="0" i="0" u="none" strike="noStrike" cap="none" baseline="30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35" name="Google Shape;135;p13"/>
          <p:cNvSpPr/>
          <p:nvPr/>
        </p:nvSpPr>
        <p:spPr>
          <a:xfrm>
            <a:off x="4544400" y="115622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6" name="Google Shape;136;p13"/>
          <p:cNvSpPr/>
          <p:nvPr/>
        </p:nvSpPr>
        <p:spPr>
          <a:xfrm>
            <a:off x="10945225" y="86620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37" name="Google Shape;137;p13"/>
          <p:cNvSpPr/>
          <p:nvPr/>
        </p:nvSpPr>
        <p:spPr>
          <a:xfrm>
            <a:off x="10945225" y="90905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38" name="Google Shape;138;p13"/>
          <p:cNvSpPr/>
          <p:nvPr/>
        </p:nvSpPr>
        <p:spPr>
          <a:xfrm>
            <a:off x="10945225" y="954432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39" name="Google Shape;139;p13"/>
          <p:cNvSpPr/>
          <p:nvPr/>
        </p:nvSpPr>
        <p:spPr>
          <a:xfrm>
            <a:off x="10945225" y="99738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0" name="Google Shape;140;p13"/>
          <p:cNvSpPr/>
          <p:nvPr/>
        </p:nvSpPr>
        <p:spPr>
          <a:xfrm>
            <a:off x="10945225" y="10562425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1" name="Google Shape;141;p13"/>
          <p:cNvSpPr/>
          <p:nvPr/>
        </p:nvSpPr>
        <p:spPr>
          <a:xfrm>
            <a:off x="10945225" y="110650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VS1_Moderate</a:t>
            </a:r>
            <a:endParaRPr/>
          </a:p>
        </p:txBody>
      </p:sp>
      <p:sp>
        <p:nvSpPr>
          <p:cNvPr id="142" name="Google Shape;142;p13"/>
          <p:cNvSpPr/>
          <p:nvPr/>
        </p:nvSpPr>
        <p:spPr>
          <a:xfrm>
            <a:off x="10945225" y="115622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3" name="Google Shape;143;p13"/>
          <p:cNvSpPr txBox="1"/>
          <p:nvPr/>
        </p:nvSpPr>
        <p:spPr>
          <a:xfrm>
            <a:off x="80325" y="12085325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4" name="Google Shape;144;p13"/>
          <p:cNvSpPr/>
          <p:nvPr/>
        </p:nvSpPr>
        <p:spPr>
          <a:xfrm>
            <a:off x="1701200" y="12052375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45" name="Google Shape;145;p13"/>
          <p:cNvSpPr/>
          <p:nvPr/>
        </p:nvSpPr>
        <p:spPr>
          <a:xfrm>
            <a:off x="1701200" y="12571475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/>
          </a:p>
        </p:txBody>
      </p:sp>
      <p:sp>
        <p:nvSpPr>
          <p:cNvPr id="146" name="Google Shape;146;p13"/>
          <p:cNvSpPr/>
          <p:nvPr/>
        </p:nvSpPr>
        <p:spPr>
          <a:xfrm>
            <a:off x="1701200" y="13068275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47" name="Google Shape;147;p13"/>
          <p:cNvSpPr/>
          <p:nvPr/>
        </p:nvSpPr>
        <p:spPr>
          <a:xfrm>
            <a:off x="4533725" y="12051213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48" name="Google Shape;148;p13"/>
          <p:cNvSpPr/>
          <p:nvPr/>
        </p:nvSpPr>
        <p:spPr>
          <a:xfrm>
            <a:off x="4533625" y="124186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or unknown i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mpact on reading frame and NMD</a:t>
            </a:r>
            <a:endParaRPr/>
          </a:p>
        </p:txBody>
      </p:sp>
      <p:sp>
        <p:nvSpPr>
          <p:cNvPr id="149" name="Google Shape;149;p13"/>
          <p:cNvSpPr/>
          <p:nvPr/>
        </p:nvSpPr>
        <p:spPr>
          <a:xfrm>
            <a:off x="4533750" y="1281830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/>
          </a:p>
        </p:txBody>
      </p:sp>
      <p:sp>
        <p:nvSpPr>
          <p:cNvPr id="150" name="Google Shape;150;p13"/>
          <p:cNvSpPr/>
          <p:nvPr/>
        </p:nvSpPr>
        <p:spPr>
          <a:xfrm>
            <a:off x="10945225" y="120512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1" name="Google Shape;151;p13"/>
          <p:cNvSpPr/>
          <p:nvPr/>
        </p:nvSpPr>
        <p:spPr>
          <a:xfrm>
            <a:off x="10945225" y="124186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2" name="Google Shape;152;p13"/>
          <p:cNvSpPr/>
          <p:nvPr/>
        </p:nvSpPr>
        <p:spPr>
          <a:xfrm>
            <a:off x="10945225" y="128183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53" name="Google Shape;153;p13"/>
          <p:cNvSpPr/>
          <p:nvPr/>
        </p:nvSpPr>
        <p:spPr>
          <a:xfrm>
            <a:off x="10945225" y="131606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4" name="Google Shape;154;p13"/>
          <p:cNvSpPr txBox="1"/>
          <p:nvPr/>
        </p:nvSpPr>
        <p:spPr>
          <a:xfrm>
            <a:off x="80325" y="13755673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Initiation Codon</a:t>
            </a:r>
            <a:endParaRPr b="1"/>
          </a:p>
        </p:txBody>
      </p:sp>
      <p:sp>
        <p:nvSpPr>
          <p:cNvPr id="155" name="Google Shape;155;p13"/>
          <p:cNvSpPr/>
          <p:nvPr/>
        </p:nvSpPr>
        <p:spPr>
          <a:xfrm>
            <a:off x="1659400" y="14372150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Different functional transcript uses alternative start codon</a:t>
            </a:r>
            <a:endParaRPr/>
          </a:p>
        </p:txBody>
      </p:sp>
      <p:sp>
        <p:nvSpPr>
          <p:cNvPr id="156" name="Google Shape;156;p13"/>
          <p:cNvSpPr/>
          <p:nvPr/>
        </p:nvSpPr>
        <p:spPr>
          <a:xfrm>
            <a:off x="1659400" y="13779525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57" name="Google Shape;157;p13"/>
          <p:cNvSpPr/>
          <p:nvPr/>
        </p:nvSpPr>
        <p:spPr>
          <a:xfrm>
            <a:off x="4533801" y="13784050"/>
            <a:ext cx="57816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≥1 pathogenic variant(s) upstream of closest potential in-frame start codon</a:t>
            </a:r>
            <a:endParaRPr sz="10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13"/>
          <p:cNvSpPr/>
          <p:nvPr/>
        </p:nvSpPr>
        <p:spPr>
          <a:xfrm>
            <a:off x="4533800" y="14162050"/>
            <a:ext cx="57627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0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9" name="Google Shape;159;p13"/>
          <p:cNvSpPr/>
          <p:nvPr/>
        </p:nvSpPr>
        <p:spPr>
          <a:xfrm>
            <a:off x="10945225" y="141607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/>
          </a:p>
        </p:txBody>
      </p:sp>
      <p:sp>
        <p:nvSpPr>
          <p:cNvPr id="160" name="Google Shape;160;p13"/>
          <p:cNvSpPr/>
          <p:nvPr/>
        </p:nvSpPr>
        <p:spPr>
          <a:xfrm>
            <a:off x="10945225" y="137804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61" name="Google Shape;161;p13"/>
          <p:cNvSpPr/>
          <p:nvPr/>
        </p:nvSpPr>
        <p:spPr>
          <a:xfrm>
            <a:off x="10945225" y="145116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62" name="Google Shape;162;p13"/>
          <p:cNvSpPr/>
          <p:nvPr/>
        </p:nvSpPr>
        <p:spPr>
          <a:xfrm>
            <a:off x="1680250" y="9768325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xon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–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3" name="Google Shape;163;p13"/>
          <p:cNvCxnSpPr>
            <a:stCxn id="125" idx="3"/>
            <a:endCxn id="128" idx="1"/>
          </p:cNvCxnSpPr>
          <p:nvPr/>
        </p:nvCxnSpPr>
        <p:spPr>
          <a:xfrm rot="10800000" flipH="1">
            <a:off x="1186125" y="8392225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4" name="Google Shape;164;p13"/>
          <p:cNvCxnSpPr>
            <a:stCxn id="125" idx="3"/>
            <a:endCxn id="126" idx="1"/>
          </p:cNvCxnSpPr>
          <p:nvPr/>
        </p:nvCxnSpPr>
        <p:spPr>
          <a:xfrm rot="10800000" flipH="1">
            <a:off x="1186125" y="9139525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5" name="Google Shape;165;p13"/>
          <p:cNvCxnSpPr>
            <a:stCxn id="125" idx="3"/>
            <a:endCxn id="162" idx="1"/>
          </p:cNvCxnSpPr>
          <p:nvPr/>
        </p:nvCxnSpPr>
        <p:spPr>
          <a:xfrm>
            <a:off x="1186125" y="10067425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6" name="Google Shape;166;p13"/>
          <p:cNvCxnSpPr>
            <a:stCxn id="125" idx="3"/>
            <a:endCxn id="127" idx="1"/>
          </p:cNvCxnSpPr>
          <p:nvPr/>
        </p:nvCxnSpPr>
        <p:spPr>
          <a:xfrm>
            <a:off x="1186125" y="10067425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7" name="Google Shape;167;p13"/>
          <p:cNvCxnSpPr>
            <a:stCxn id="128" idx="3"/>
            <a:endCxn id="134" idx="1"/>
          </p:cNvCxnSpPr>
          <p:nvPr/>
        </p:nvCxnSpPr>
        <p:spPr>
          <a:xfrm>
            <a:off x="4028300" y="8392200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8" name="Google Shape;168;p13"/>
          <p:cNvCxnSpPr>
            <a:stCxn id="126" idx="3"/>
            <a:endCxn id="129" idx="1"/>
          </p:cNvCxnSpPr>
          <p:nvPr/>
        </p:nvCxnSpPr>
        <p:spPr>
          <a:xfrm rot="10800000" flipH="1">
            <a:off x="4028300" y="8800450"/>
            <a:ext cx="5448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9" name="Google Shape;169;p13"/>
          <p:cNvCxnSpPr>
            <a:stCxn id="126" idx="3"/>
            <a:endCxn id="131" idx="1"/>
          </p:cNvCxnSpPr>
          <p:nvPr/>
        </p:nvCxnSpPr>
        <p:spPr>
          <a:xfrm>
            <a:off x="4028300" y="9139450"/>
            <a:ext cx="5445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0" name="Google Shape;170;p13"/>
          <p:cNvCxnSpPr>
            <a:stCxn id="162" idx="3"/>
            <a:endCxn id="130" idx="1"/>
          </p:cNvCxnSpPr>
          <p:nvPr/>
        </p:nvCxnSpPr>
        <p:spPr>
          <a:xfrm rot="10800000" flipH="1">
            <a:off x="4007350" y="9682825"/>
            <a:ext cx="537000" cy="540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1" name="Google Shape;171;p13"/>
          <p:cNvCxnSpPr>
            <a:stCxn id="162" idx="3"/>
            <a:endCxn id="132" idx="1"/>
          </p:cNvCxnSpPr>
          <p:nvPr/>
        </p:nvCxnSpPr>
        <p:spPr>
          <a:xfrm>
            <a:off x="4007350" y="10223425"/>
            <a:ext cx="565500" cy="47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2" name="Google Shape;172;p13"/>
          <p:cNvCxnSpPr>
            <a:stCxn id="127" idx="3"/>
            <a:endCxn id="132" idx="1"/>
          </p:cNvCxnSpPr>
          <p:nvPr/>
        </p:nvCxnSpPr>
        <p:spPr>
          <a:xfrm rot="10800000" flipH="1">
            <a:off x="4028300" y="10697900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3" name="Google Shape;173;p13"/>
          <p:cNvCxnSpPr>
            <a:stCxn id="127" idx="3"/>
            <a:endCxn id="135" idx="1"/>
          </p:cNvCxnSpPr>
          <p:nvPr/>
        </p:nvCxnSpPr>
        <p:spPr>
          <a:xfrm>
            <a:off x="4028300" y="11305400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4" name="Google Shape;174;p13"/>
          <p:cNvCxnSpPr>
            <a:stCxn id="132" idx="3"/>
            <a:endCxn id="133" idx="1"/>
          </p:cNvCxnSpPr>
          <p:nvPr/>
        </p:nvCxnSpPr>
        <p:spPr>
          <a:xfrm rot="10800000" flipH="1">
            <a:off x="5653875" y="10159675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5" name="Google Shape;175;p13"/>
          <p:cNvCxnSpPr>
            <a:stCxn id="132" idx="3"/>
          </p:cNvCxnSpPr>
          <p:nvPr/>
        </p:nvCxnSpPr>
        <p:spPr>
          <a:xfrm>
            <a:off x="5653875" y="10697875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6" name="Google Shape;176;p13"/>
          <p:cNvCxnSpPr>
            <a:stCxn id="129" idx="3"/>
            <a:endCxn id="136" idx="1"/>
          </p:cNvCxnSpPr>
          <p:nvPr/>
        </p:nvCxnSpPr>
        <p:spPr>
          <a:xfrm>
            <a:off x="10440975" y="880045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7" name="Google Shape;177;p13"/>
          <p:cNvCxnSpPr>
            <a:stCxn id="131" idx="3"/>
            <a:endCxn id="137" idx="1"/>
          </p:cNvCxnSpPr>
          <p:nvPr/>
        </p:nvCxnSpPr>
        <p:spPr>
          <a:xfrm>
            <a:off x="10440900" y="9229025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8" name="Google Shape;178;p13"/>
          <p:cNvCxnSpPr>
            <a:stCxn id="130" idx="3"/>
            <a:endCxn id="138" idx="1"/>
          </p:cNvCxnSpPr>
          <p:nvPr/>
        </p:nvCxnSpPr>
        <p:spPr>
          <a:xfrm>
            <a:off x="10440900" y="9682775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9" name="Google Shape;179;p13"/>
          <p:cNvCxnSpPr>
            <a:stCxn id="133" idx="3"/>
            <a:endCxn id="139" idx="1"/>
          </p:cNvCxnSpPr>
          <p:nvPr/>
        </p:nvCxnSpPr>
        <p:spPr>
          <a:xfrm>
            <a:off x="10451775" y="10159550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0" name="Google Shape;180;p13"/>
          <p:cNvCxnSpPr>
            <a:stCxn id="135" idx="3"/>
            <a:endCxn id="142" idx="1"/>
          </p:cNvCxnSpPr>
          <p:nvPr/>
        </p:nvCxnSpPr>
        <p:spPr>
          <a:xfrm>
            <a:off x="10451700" y="11700700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1" name="Google Shape;181;p13"/>
          <p:cNvCxnSpPr>
            <a:stCxn id="143" idx="3"/>
            <a:endCxn id="144" idx="1"/>
          </p:cNvCxnSpPr>
          <p:nvPr/>
        </p:nvCxnSpPr>
        <p:spPr>
          <a:xfrm rot="10800000" flipH="1">
            <a:off x="1186125" y="12238175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2" name="Google Shape;182;p13"/>
          <p:cNvCxnSpPr>
            <a:stCxn id="143" idx="3"/>
            <a:endCxn id="145" idx="1"/>
          </p:cNvCxnSpPr>
          <p:nvPr/>
        </p:nvCxnSpPr>
        <p:spPr>
          <a:xfrm rot="10800000" flipH="1">
            <a:off x="1186125" y="12796475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3" name="Google Shape;183;p13"/>
          <p:cNvCxnSpPr>
            <a:stCxn id="143" idx="3"/>
            <a:endCxn id="146" idx="1"/>
          </p:cNvCxnSpPr>
          <p:nvPr/>
        </p:nvCxnSpPr>
        <p:spPr>
          <a:xfrm>
            <a:off x="1186125" y="12825875"/>
            <a:ext cx="515100" cy="47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4" name="Google Shape;184;p13"/>
          <p:cNvCxnSpPr>
            <a:stCxn id="144" idx="3"/>
            <a:endCxn id="148" idx="1"/>
          </p:cNvCxnSpPr>
          <p:nvPr/>
        </p:nvCxnSpPr>
        <p:spPr>
          <a:xfrm>
            <a:off x="4028300" y="12238075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5" name="Google Shape;185;p13"/>
          <p:cNvCxnSpPr>
            <a:stCxn id="145" idx="3"/>
            <a:endCxn id="148" idx="1"/>
          </p:cNvCxnSpPr>
          <p:nvPr/>
        </p:nvCxnSpPr>
        <p:spPr>
          <a:xfrm rot="10800000" flipH="1">
            <a:off x="4028300" y="12557075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6" name="Google Shape;186;p13"/>
          <p:cNvCxnSpPr>
            <a:stCxn id="145" idx="3"/>
            <a:endCxn id="149" idx="1"/>
          </p:cNvCxnSpPr>
          <p:nvPr/>
        </p:nvCxnSpPr>
        <p:spPr>
          <a:xfrm>
            <a:off x="4028300" y="12796475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7" name="Google Shape;187;p13"/>
          <p:cNvCxnSpPr>
            <a:stCxn id="147" idx="3"/>
            <a:endCxn id="150" idx="1"/>
          </p:cNvCxnSpPr>
          <p:nvPr/>
        </p:nvCxnSpPr>
        <p:spPr>
          <a:xfrm>
            <a:off x="10441025" y="121896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8" name="Google Shape;188;p13"/>
          <p:cNvCxnSpPr>
            <a:stCxn id="148" idx="3"/>
            <a:endCxn id="151" idx="1"/>
          </p:cNvCxnSpPr>
          <p:nvPr/>
        </p:nvCxnSpPr>
        <p:spPr>
          <a:xfrm>
            <a:off x="10440925" y="1255710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9" name="Google Shape;189;p13"/>
          <p:cNvCxnSpPr>
            <a:stCxn id="149" idx="3"/>
            <a:endCxn id="152" idx="1"/>
          </p:cNvCxnSpPr>
          <p:nvPr/>
        </p:nvCxnSpPr>
        <p:spPr>
          <a:xfrm>
            <a:off x="10441050" y="1295675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0" name="Google Shape;190;p13"/>
          <p:cNvCxnSpPr>
            <a:stCxn id="156" idx="3"/>
            <a:endCxn id="157" idx="1"/>
          </p:cNvCxnSpPr>
          <p:nvPr/>
        </p:nvCxnSpPr>
        <p:spPr>
          <a:xfrm rot="10800000" flipH="1">
            <a:off x="3986500" y="13921275"/>
            <a:ext cx="547200" cy="136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1" name="Google Shape;191;p13"/>
          <p:cNvCxnSpPr>
            <a:stCxn id="156" idx="3"/>
            <a:endCxn id="158" idx="1"/>
          </p:cNvCxnSpPr>
          <p:nvPr/>
        </p:nvCxnSpPr>
        <p:spPr>
          <a:xfrm>
            <a:off x="3986500" y="14057475"/>
            <a:ext cx="547200" cy="241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2" name="Google Shape;192;p13"/>
          <p:cNvCxnSpPr>
            <a:stCxn id="155" idx="3"/>
            <a:endCxn id="161" idx="1"/>
          </p:cNvCxnSpPr>
          <p:nvPr/>
        </p:nvCxnSpPr>
        <p:spPr>
          <a:xfrm>
            <a:off x="3986500" y="14650100"/>
            <a:ext cx="6958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3" name="Google Shape;193;p13"/>
          <p:cNvCxnSpPr>
            <a:stCxn id="157" idx="3"/>
            <a:endCxn id="160" idx="1"/>
          </p:cNvCxnSpPr>
          <p:nvPr/>
        </p:nvCxnSpPr>
        <p:spPr>
          <a:xfrm rot="10800000" flipH="1">
            <a:off x="10315401" y="13918750"/>
            <a:ext cx="629700" cy="2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4" name="Google Shape;194;p13"/>
          <p:cNvCxnSpPr>
            <a:stCxn id="158" idx="3"/>
            <a:endCxn id="159" idx="1"/>
          </p:cNvCxnSpPr>
          <p:nvPr/>
        </p:nvCxnSpPr>
        <p:spPr>
          <a:xfrm>
            <a:off x="10296500" y="14299150"/>
            <a:ext cx="6486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5" name="Google Shape;195;p13"/>
          <p:cNvCxnSpPr>
            <a:stCxn id="154" idx="3"/>
            <a:endCxn id="156" idx="1"/>
          </p:cNvCxnSpPr>
          <p:nvPr/>
        </p:nvCxnSpPr>
        <p:spPr>
          <a:xfrm rot="10800000" flipH="1">
            <a:off x="1186125" y="14057473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6" name="Google Shape;196;p13"/>
          <p:cNvCxnSpPr>
            <a:stCxn id="154" idx="3"/>
            <a:endCxn id="155" idx="1"/>
          </p:cNvCxnSpPr>
          <p:nvPr/>
        </p:nvCxnSpPr>
        <p:spPr>
          <a:xfrm>
            <a:off x="1186125" y="14293573"/>
            <a:ext cx="473400" cy="356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97" name="Google Shape;197;p13"/>
          <p:cNvSpPr/>
          <p:nvPr/>
        </p:nvSpPr>
        <p:spPr>
          <a:xfrm>
            <a:off x="6217275" y="10498225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not frequent in the general population and exon is present in 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13"/>
          <p:cNvSpPr/>
          <p:nvPr/>
        </p:nvSpPr>
        <p:spPr>
          <a:xfrm>
            <a:off x="9220300" y="104982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&gt;10% of protein</a:t>
            </a:r>
            <a:endParaRPr/>
          </a:p>
        </p:txBody>
      </p:sp>
      <p:sp>
        <p:nvSpPr>
          <p:cNvPr id="199" name="Google Shape;199;p13"/>
          <p:cNvSpPr/>
          <p:nvPr/>
        </p:nvSpPr>
        <p:spPr>
          <a:xfrm>
            <a:off x="9220225" y="1102440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10% of p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rotein</a:t>
            </a:r>
            <a:endParaRPr/>
          </a:p>
        </p:txBody>
      </p:sp>
      <p:cxnSp>
        <p:nvCxnSpPr>
          <p:cNvPr id="200" name="Google Shape;200;p13"/>
          <p:cNvCxnSpPr>
            <a:stCxn id="197" idx="3"/>
            <a:endCxn id="198" idx="1"/>
          </p:cNvCxnSpPr>
          <p:nvPr/>
        </p:nvCxnSpPr>
        <p:spPr>
          <a:xfrm rot="10800000" flipH="1">
            <a:off x="8835375" y="10724575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1" name="Google Shape;201;p13"/>
          <p:cNvCxnSpPr>
            <a:stCxn id="197" idx="3"/>
            <a:endCxn id="199" idx="1"/>
          </p:cNvCxnSpPr>
          <p:nvPr/>
        </p:nvCxnSpPr>
        <p:spPr>
          <a:xfrm>
            <a:off x="8835375" y="10987675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2" name="Google Shape;202;p13"/>
          <p:cNvCxnSpPr>
            <a:stCxn id="198" idx="3"/>
            <a:endCxn id="140" idx="1"/>
          </p:cNvCxnSpPr>
          <p:nvPr/>
        </p:nvCxnSpPr>
        <p:spPr>
          <a:xfrm>
            <a:off x="10451800" y="10724575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3" name="Google Shape;203;p13"/>
          <p:cNvCxnSpPr>
            <a:stCxn id="199" idx="3"/>
            <a:endCxn id="141" idx="1"/>
          </p:cNvCxnSpPr>
          <p:nvPr/>
        </p:nvCxnSpPr>
        <p:spPr>
          <a:xfrm>
            <a:off x="10451725" y="11250750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04" name="Google Shape;204;p13"/>
          <p:cNvSpPr/>
          <p:nvPr/>
        </p:nvSpPr>
        <p:spPr>
          <a:xfrm>
            <a:off x="4536350" y="61111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205" name="Google Shape;205;p13"/>
          <p:cNvSpPr/>
          <p:nvPr/>
        </p:nvSpPr>
        <p:spPr>
          <a:xfrm>
            <a:off x="6180650" y="6099400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206" name="Google Shape;206;p13"/>
          <p:cNvSpPr/>
          <p:nvPr/>
        </p:nvSpPr>
        <p:spPr>
          <a:xfrm>
            <a:off x="6180650" y="6668925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variants in this exon are not frequent in the general population and exon is present in biologically-relevant transcript(s)</a:t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7" name="Google Shape;207;p13"/>
          <p:cNvSpPr/>
          <p:nvPr/>
        </p:nvSpPr>
        <p:spPr>
          <a:xfrm>
            <a:off x="9183675" y="66689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&gt;10% of protein</a:t>
            </a:r>
            <a:endParaRPr/>
          </a:p>
        </p:txBody>
      </p:sp>
      <p:sp>
        <p:nvSpPr>
          <p:cNvPr id="208" name="Google Shape;208;p13"/>
          <p:cNvSpPr/>
          <p:nvPr/>
        </p:nvSpPr>
        <p:spPr>
          <a:xfrm>
            <a:off x="10945225" y="61445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209" name="Google Shape;209;p13"/>
          <p:cNvSpPr/>
          <p:nvPr/>
        </p:nvSpPr>
        <p:spPr>
          <a:xfrm>
            <a:off x="10945225" y="6733125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210" name="Google Shape;210;p13"/>
          <p:cNvSpPr/>
          <p:nvPr/>
        </p:nvSpPr>
        <p:spPr>
          <a:xfrm>
            <a:off x="10945225" y="7235750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VS1_Moderate</a:t>
            </a:r>
            <a:endParaRPr/>
          </a:p>
        </p:txBody>
      </p:sp>
      <p:sp>
        <p:nvSpPr>
          <p:cNvPr id="211" name="Google Shape;211;p13"/>
          <p:cNvSpPr/>
          <p:nvPr/>
        </p:nvSpPr>
        <p:spPr>
          <a:xfrm>
            <a:off x="9183600" y="719510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Variant removes &lt;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10% of p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rotein</a:t>
            </a:r>
            <a:endParaRPr/>
          </a:p>
        </p:txBody>
      </p:sp>
      <p:cxnSp>
        <p:nvCxnSpPr>
          <p:cNvPr id="212" name="Google Shape;212;p13"/>
          <p:cNvCxnSpPr>
            <a:endCxn id="205" idx="1"/>
          </p:cNvCxnSpPr>
          <p:nvPr/>
        </p:nvCxnSpPr>
        <p:spPr>
          <a:xfrm rot="10800000" flipH="1">
            <a:off x="5617250" y="6330250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3" name="Google Shape;213;p13"/>
          <p:cNvCxnSpPr>
            <a:endCxn id="206" idx="1"/>
          </p:cNvCxnSpPr>
          <p:nvPr/>
        </p:nvCxnSpPr>
        <p:spPr>
          <a:xfrm>
            <a:off x="5617250" y="6868575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4" name="Google Shape;214;p13"/>
          <p:cNvCxnSpPr>
            <a:stCxn id="206" idx="3"/>
            <a:endCxn id="207" idx="1"/>
          </p:cNvCxnSpPr>
          <p:nvPr/>
        </p:nvCxnSpPr>
        <p:spPr>
          <a:xfrm rot="10800000" flipH="1">
            <a:off x="8798750" y="6895275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5" name="Google Shape;215;p13"/>
          <p:cNvCxnSpPr>
            <a:stCxn id="206" idx="3"/>
            <a:endCxn id="211" idx="1"/>
          </p:cNvCxnSpPr>
          <p:nvPr/>
        </p:nvCxnSpPr>
        <p:spPr>
          <a:xfrm>
            <a:off x="8798750" y="7158375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6" name="Google Shape;216;p13"/>
          <p:cNvCxnSpPr>
            <a:stCxn id="205" idx="3"/>
            <a:endCxn id="208" idx="1"/>
          </p:cNvCxnSpPr>
          <p:nvPr/>
        </p:nvCxnSpPr>
        <p:spPr>
          <a:xfrm>
            <a:off x="10415150" y="6330250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7" name="Google Shape;217;p13"/>
          <p:cNvCxnSpPr>
            <a:stCxn id="207" idx="3"/>
            <a:endCxn id="209" idx="1"/>
          </p:cNvCxnSpPr>
          <p:nvPr/>
        </p:nvCxnSpPr>
        <p:spPr>
          <a:xfrm>
            <a:off x="10415175" y="6895275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8" name="Google Shape;218;p13"/>
          <p:cNvCxnSpPr>
            <a:stCxn id="211" idx="3"/>
            <a:endCxn id="210" idx="1"/>
          </p:cNvCxnSpPr>
          <p:nvPr/>
        </p:nvCxnSpPr>
        <p:spPr>
          <a:xfrm>
            <a:off x="10415100" y="7421450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19" name="Google Shape;219;p13"/>
          <p:cNvCxnSpPr>
            <a:stCxn id="83" idx="3"/>
            <a:endCxn id="204" idx="1"/>
          </p:cNvCxnSpPr>
          <p:nvPr/>
        </p:nvCxnSpPr>
        <p:spPr>
          <a:xfrm rot="10800000" flipH="1">
            <a:off x="4028325" y="6890300"/>
            <a:ext cx="507900" cy="179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0" name="Google Shape;220;p13"/>
          <p:cNvCxnSpPr>
            <a:stCxn id="83" idx="3"/>
            <a:endCxn id="91" idx="1"/>
          </p:cNvCxnSpPr>
          <p:nvPr/>
        </p:nvCxnSpPr>
        <p:spPr>
          <a:xfrm>
            <a:off x="4028325" y="7069400"/>
            <a:ext cx="505500" cy="82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1" name="Google Shape;221;p13"/>
          <p:cNvCxnSpPr>
            <a:stCxn id="146" idx="3"/>
            <a:endCxn id="153" idx="1"/>
          </p:cNvCxnSpPr>
          <p:nvPr/>
        </p:nvCxnSpPr>
        <p:spPr>
          <a:xfrm>
            <a:off x="4028300" y="13299125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2" name="Google Shape;222;p13"/>
          <p:cNvCxnSpPr>
            <a:stCxn id="144" idx="3"/>
            <a:endCxn id="147" idx="1"/>
          </p:cNvCxnSpPr>
          <p:nvPr/>
        </p:nvCxnSpPr>
        <p:spPr>
          <a:xfrm rot="10800000" flipH="1">
            <a:off x="4028300" y="12189775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682</Words>
  <Application>Microsoft Macintosh PowerPoint</Application>
  <PresentationFormat>Custom</PresentationFormat>
  <Paragraphs>94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Lacey Smith</cp:lastModifiedBy>
  <cp:revision>2</cp:revision>
  <dcterms:modified xsi:type="dcterms:W3CDTF">2022-08-24T14:48:13Z</dcterms:modified>
</cp:coreProperties>
</file>