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344400" cy="15087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72">
          <p15:clr>
            <a:srgbClr val="A4A3A4"/>
          </p15:clr>
        </p15:guide>
        <p15:guide id="2" pos="3888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gHDg8LKCnDx3sL1B7sVACW7aJt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998" autoAdjust="0"/>
  </p:normalViewPr>
  <p:slideViewPr>
    <p:cSldViewPr snapToGrid="0">
      <p:cViewPr>
        <p:scale>
          <a:sx n="90" d="100"/>
          <a:sy n="90" d="100"/>
        </p:scale>
        <p:origin x="504" y="-3534"/>
      </p:cViewPr>
      <p:guideLst>
        <p:guide orient="horz" pos="1872"/>
        <p:guide pos="3888"/>
      </p:guideLst>
    </p:cSldViewPr>
  </p:slideViewPr>
  <p:notesTextViewPr>
    <p:cViewPr>
      <p:scale>
        <a:sx n="1" d="1"/>
        <a:sy n="1" d="1"/>
      </p:scale>
      <p:origin x="0" y="-3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26544" y="685800"/>
            <a:ext cx="2805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685800"/>
            <a:ext cx="2805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F9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/>
              <a:t>Last nonsense variant, c.1369A&gt;T, is near C terminal and leads t</a:t>
            </a:r>
            <a:r>
              <a:rPr lang="en-US" baseline="0" dirty="0"/>
              <a:t>o severe hemophilia. Most nonsense variants in exon 8 result in severe HB (show EAHAD F9 to show all nonsense variants.)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 dirty="0"/>
              <a:t>Exon 1 deletion results in severe disease in patients, and removes prepropeptide.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 dirty="0"/>
              <a:t>The upgrade to PVS1 may be applicable to other </a:t>
            </a:r>
            <a:r>
              <a:rPr lang="en-US" baseline="0" dirty="0" err="1"/>
              <a:t>coag</a:t>
            </a:r>
            <a:r>
              <a:rPr lang="en-US" baseline="0" dirty="0"/>
              <a:t> factors, at least serine proteases.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/>
              <a:t>EAHAD – exon 5-8 (severity not specified), 1-6 duplications result in severe disease</a:t>
            </a:r>
            <a:endParaRPr lang="en-US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685800"/>
            <a:ext cx="2805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F9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/>
              <a:t>Last nonsense variant, c.1369A&gt;T, is near C terminal and leads t</a:t>
            </a:r>
            <a:r>
              <a:rPr lang="en-US" baseline="0" dirty="0"/>
              <a:t>o severe hemophilia. Most nonsense variants in exon 8 result in severe HB (show EAHAD F9 to show all nonsense variants.)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 dirty="0"/>
              <a:t>Exon 1 deletion results in severe disease in patients, and removes prepropeptide.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 dirty="0"/>
              <a:t>The upgrade to PVS1 may be applicable to other </a:t>
            </a:r>
            <a:r>
              <a:rPr lang="en-US" baseline="0" dirty="0" err="1"/>
              <a:t>coag</a:t>
            </a:r>
            <a:r>
              <a:rPr lang="en-US" baseline="0" dirty="0"/>
              <a:t> factors, at least serine proteases.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baseline="0" dirty="0"/>
              <a:t>EAHAD – exon 5-8 (severity not specified), 1-6 duplications result in severe disease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>
            <a:spLocks noGrp="1"/>
          </p:cNvSpPr>
          <p:nvPr>
            <p:ph type="ctrTitle"/>
          </p:nvPr>
        </p:nvSpPr>
        <p:spPr>
          <a:xfrm>
            <a:off x="420806" y="2184087"/>
            <a:ext cx="11502900" cy="60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4"/>
          <p:cNvSpPr txBox="1">
            <a:spLocks noGrp="1"/>
          </p:cNvSpPr>
          <p:nvPr>
            <p:ph type="subTitle" idx="1"/>
          </p:nvPr>
        </p:nvSpPr>
        <p:spPr>
          <a:xfrm>
            <a:off x="420795" y="8313433"/>
            <a:ext cx="11502900" cy="23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4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 txBox="1">
            <a:spLocks noGrp="1"/>
          </p:cNvSpPr>
          <p:nvPr>
            <p:ph type="title"/>
          </p:nvPr>
        </p:nvSpPr>
        <p:spPr>
          <a:xfrm>
            <a:off x="420795" y="6309160"/>
            <a:ext cx="11502900" cy="24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5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6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7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53997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7"/>
          <p:cNvSpPr txBox="1">
            <a:spLocks noGrp="1"/>
          </p:cNvSpPr>
          <p:nvPr>
            <p:ph type="body" idx="2"/>
          </p:nvPr>
        </p:nvSpPr>
        <p:spPr>
          <a:xfrm>
            <a:off x="6523740" y="3380593"/>
            <a:ext cx="53997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420795" y="1629760"/>
            <a:ext cx="37908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body" idx="1"/>
          </p:nvPr>
        </p:nvSpPr>
        <p:spPr>
          <a:xfrm>
            <a:off x="420795" y="4076160"/>
            <a:ext cx="3790800" cy="93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title"/>
          </p:nvPr>
        </p:nvSpPr>
        <p:spPr>
          <a:xfrm>
            <a:off x="661838" y="1320440"/>
            <a:ext cx="8596500" cy="1199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1"/>
          <p:cNvSpPr/>
          <p:nvPr/>
        </p:nvSpPr>
        <p:spPr>
          <a:xfrm>
            <a:off x="6172200" y="-367"/>
            <a:ext cx="6172200" cy="15087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1"/>
          <p:cNvSpPr txBox="1">
            <a:spLocks noGrp="1"/>
          </p:cNvSpPr>
          <p:nvPr>
            <p:ph type="title"/>
          </p:nvPr>
        </p:nvSpPr>
        <p:spPr>
          <a:xfrm>
            <a:off x="358425" y="3617313"/>
            <a:ext cx="5460900" cy="43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subTitle" idx="1"/>
          </p:nvPr>
        </p:nvSpPr>
        <p:spPr>
          <a:xfrm>
            <a:off x="358425" y="8222353"/>
            <a:ext cx="5460900" cy="36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body" idx="2"/>
          </p:nvPr>
        </p:nvSpPr>
        <p:spPr>
          <a:xfrm>
            <a:off x="6668325" y="2123953"/>
            <a:ext cx="5180100" cy="108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420795" y="12409687"/>
            <a:ext cx="8098500" cy="177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>
            <a:spLocks noGrp="1"/>
          </p:cNvSpPr>
          <p:nvPr>
            <p:ph type="title" hasCustomPrompt="1"/>
          </p:nvPr>
        </p:nvSpPr>
        <p:spPr>
          <a:xfrm>
            <a:off x="420795" y="3244633"/>
            <a:ext cx="11502900" cy="575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420795" y="9246527"/>
            <a:ext cx="11502900" cy="3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4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/>
        </p:nvSpPr>
        <p:spPr>
          <a:xfrm>
            <a:off x="80325" y="225673"/>
            <a:ext cx="1105800" cy="2819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1664575" y="216325"/>
            <a:ext cx="2374200" cy="86266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up to c.788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up to c.730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up to c.773</a:t>
            </a:r>
            <a:endParaRPr sz="1200" b="0" i="0" u="none" strike="noStrike" cap="none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400" b="0" i="0" u="none" strike="noStrike" cap="none" baseline="30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1664575" y="146477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from c.789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from c.731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from c.774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/>
          <p:nvPr/>
        </p:nvSpPr>
        <p:spPr>
          <a:xfrm>
            <a:off x="4536350" y="51655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biologically-relevant transcript(s)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/>
          <p:nvPr/>
        </p:nvSpPr>
        <p:spPr>
          <a:xfrm>
            <a:off x="10938875" y="5165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"/>
          <p:cNvSpPr/>
          <p:nvPr/>
        </p:nvSpPr>
        <p:spPr>
          <a:xfrm>
            <a:off x="4529000" y="18112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expected to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remove &lt;10% of protein</a:t>
            </a:r>
            <a:endParaRPr sz="1200" b="0" i="0" u="none" strike="noStrike" cap="none" baseline="300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" name="Google Shape;60;p1"/>
          <p:cNvSpPr/>
          <p:nvPr/>
        </p:nvSpPr>
        <p:spPr>
          <a:xfrm>
            <a:off x="109325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1" name="Google Shape;61;p1"/>
          <p:cNvCxnSpPr>
            <a:stCxn id="54" idx="3"/>
            <a:endCxn id="55" idx="1"/>
          </p:cNvCxnSpPr>
          <p:nvPr/>
        </p:nvCxnSpPr>
        <p:spPr>
          <a:xfrm rot="10800000" flipH="1">
            <a:off x="1186125" y="647623"/>
            <a:ext cx="478500" cy="98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62" name="Google Shape;62;p1"/>
          <p:cNvCxnSpPr>
            <a:stCxn id="54" idx="3"/>
            <a:endCxn id="56" idx="1"/>
          </p:cNvCxnSpPr>
          <p:nvPr/>
        </p:nvCxnSpPr>
        <p:spPr>
          <a:xfrm>
            <a:off x="1186125" y="1635523"/>
            <a:ext cx="478500" cy="308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63" name="Google Shape;63;p1"/>
          <p:cNvCxnSpPr>
            <a:stCxn id="55" idx="3"/>
            <a:endCxn id="57" idx="1"/>
          </p:cNvCxnSpPr>
          <p:nvPr/>
        </p:nvCxnSpPr>
        <p:spPr>
          <a:xfrm>
            <a:off x="4038775" y="647659"/>
            <a:ext cx="497700" cy="7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64" name="Google Shape;64;p1"/>
          <p:cNvCxnSpPr>
            <a:stCxn id="56" idx="3"/>
            <a:endCxn id="59" idx="1"/>
          </p:cNvCxnSpPr>
          <p:nvPr/>
        </p:nvCxnSpPr>
        <p:spPr>
          <a:xfrm>
            <a:off x="4038775" y="1944175"/>
            <a:ext cx="490200" cy="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5" name="Google Shape;65;p1"/>
          <p:cNvSpPr txBox="1"/>
          <p:nvPr/>
        </p:nvSpPr>
        <p:spPr>
          <a:xfrm>
            <a:off x="80325" y="3209450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sites</a:t>
            </a:r>
            <a:endParaRPr sz="1400" b="1" i="0" u="none" strike="noStrike" cap="none" baseline="30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"/>
          <p:cNvSpPr/>
          <p:nvPr/>
        </p:nvSpPr>
        <p:spPr>
          <a:xfrm>
            <a:off x="1664575" y="3127248"/>
            <a:ext cx="2374200" cy="98395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Exons 2, 3, 6 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1"/>
          <p:cNvSpPr/>
          <p:nvPr/>
        </p:nvSpPr>
        <p:spPr>
          <a:xfrm>
            <a:off x="1654125" y="6290300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Exons 1, 4, 5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04600" y="34738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biologically-relevant transcript(s)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"/>
          <p:cNvSpPr/>
          <p:nvPr/>
        </p:nvSpPr>
        <p:spPr>
          <a:xfrm>
            <a:off x="4549800" y="4925292"/>
            <a:ext cx="5896500" cy="411241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</a:t>
            </a:r>
            <a:r>
              <a:rPr lang="en-US" sz="1200" dirty="0">
                <a:latin typeface="Times New Roman"/>
                <a:ea typeface="Times New Roman"/>
                <a:cs typeface="Times New Roman"/>
                <a:sym typeface="Times New Roman"/>
              </a:rPr>
              <a:t>expected to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remove &lt;10% of protein</a:t>
            </a:r>
            <a:endParaRPr lang="en-US" sz="1200" b="0" i="0" u="none" strike="noStrike" cap="none" baseline="300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"/>
          <p:cNvSpPr/>
          <p:nvPr/>
        </p:nvSpPr>
        <p:spPr>
          <a:xfrm>
            <a:off x="10938875" y="34738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"/>
          <p:cNvSpPr/>
          <p:nvPr/>
        </p:nvSpPr>
        <p:spPr>
          <a:xfrm>
            <a:off x="10907125" y="49974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"/>
          <p:cNvSpPr/>
          <p:nvPr/>
        </p:nvSpPr>
        <p:spPr>
          <a:xfrm>
            <a:off x="1643625" y="4315725"/>
            <a:ext cx="2395200" cy="1612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endParaRPr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7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5" name="Google Shape;75;p1"/>
          <p:cNvCxnSpPr>
            <a:stCxn id="65" idx="3"/>
            <a:endCxn id="66" idx="1"/>
          </p:cNvCxnSpPr>
          <p:nvPr/>
        </p:nvCxnSpPr>
        <p:spPr>
          <a:xfrm rot="10800000" flipH="1">
            <a:off x="1186125" y="3619100"/>
            <a:ext cx="478500" cy="1990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6" name="Google Shape;76;p1"/>
          <p:cNvCxnSpPr>
            <a:stCxn id="65" idx="3"/>
            <a:endCxn id="74" idx="1"/>
          </p:cNvCxnSpPr>
          <p:nvPr/>
        </p:nvCxnSpPr>
        <p:spPr>
          <a:xfrm rot="10800000" flipH="1">
            <a:off x="1186125" y="5121800"/>
            <a:ext cx="457500" cy="487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7" name="Google Shape;77;p1"/>
          <p:cNvCxnSpPr>
            <a:stCxn id="65" idx="3"/>
            <a:endCxn id="67" idx="1"/>
          </p:cNvCxnSpPr>
          <p:nvPr/>
        </p:nvCxnSpPr>
        <p:spPr>
          <a:xfrm>
            <a:off x="1186125" y="5609600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66" idx="3"/>
            <a:endCxn id="68" idx="1"/>
          </p:cNvCxnSpPr>
          <p:nvPr/>
        </p:nvCxnSpPr>
        <p:spPr>
          <a:xfrm rot="10800000" flipH="1">
            <a:off x="4038775" y="3612324"/>
            <a:ext cx="465900" cy="6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stCxn id="74" idx="3"/>
            <a:endCxn id="69" idx="1"/>
          </p:cNvCxnSpPr>
          <p:nvPr/>
        </p:nvCxnSpPr>
        <p:spPr>
          <a:xfrm>
            <a:off x="4038825" y="5121825"/>
            <a:ext cx="510975" cy="90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stCxn id="57" idx="3"/>
            <a:endCxn id="58" idx="1"/>
          </p:cNvCxnSpPr>
          <p:nvPr/>
        </p:nvCxnSpPr>
        <p:spPr>
          <a:xfrm>
            <a:off x="10404350" y="655000"/>
            <a:ext cx="534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stCxn id="59" idx="3"/>
            <a:endCxn id="60" idx="1"/>
          </p:cNvCxnSpPr>
          <p:nvPr/>
        </p:nvCxnSpPr>
        <p:spPr>
          <a:xfrm rot="10800000" flipH="1">
            <a:off x="10425500" y="1937050"/>
            <a:ext cx="507000" cy="126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stCxn id="68" idx="3"/>
            <a:endCxn id="71" idx="1"/>
          </p:cNvCxnSpPr>
          <p:nvPr/>
        </p:nvCxnSpPr>
        <p:spPr>
          <a:xfrm>
            <a:off x="10372600" y="3612250"/>
            <a:ext cx="5664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cxnSpLocks/>
            <a:stCxn id="69" idx="3"/>
            <a:endCxn id="72" idx="1"/>
          </p:cNvCxnSpPr>
          <p:nvPr/>
        </p:nvCxnSpPr>
        <p:spPr>
          <a:xfrm>
            <a:off x="10446300" y="5130913"/>
            <a:ext cx="460825" cy="5012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5" name="Google Shape;85;p1"/>
          <p:cNvSpPr txBox="1"/>
          <p:nvPr/>
        </p:nvSpPr>
        <p:spPr>
          <a:xfrm>
            <a:off x="80325" y="8238775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1701200" y="873820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701200" y="1090415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701200" y="8253750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4583700" y="8999564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biologically-relevant transcript(s)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83700" y="9664038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10945225" y="82537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sz="1400" b="0" i="0" u="none" strike="noStrike" cap="none" baseline="30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44400" y="115622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applies to exons 3, 4, 5</a:t>
            </a:r>
            <a:endParaRPr dirty="0"/>
          </a:p>
        </p:txBody>
      </p:sp>
      <p:sp>
        <p:nvSpPr>
          <p:cNvPr id="94" name="Google Shape;94;p1"/>
          <p:cNvSpPr/>
          <p:nvPr/>
        </p:nvSpPr>
        <p:spPr>
          <a:xfrm>
            <a:off x="10945225" y="900564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10945225" y="10057001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10932525" y="108364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115622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80325" y="12085325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" sz="1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701200" y="12052375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"/>
          <p:cNvSpPr/>
          <p:nvPr/>
        </p:nvSpPr>
        <p:spPr>
          <a:xfrm>
            <a:off x="1701200" y="12571475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1701200" y="13068275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4533725" y="12051213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4533625" y="124186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4533750" y="1281830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10945225" y="120512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0945225" y="12418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10945225" y="128183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z="14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10945225" y="131606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80325" y="13755673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Initiation Codon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1538750" y="14027175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4483001" y="13925550"/>
            <a:ext cx="5781600" cy="7810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200" b="0" i="0" u="none" strike="noStrike" cap="none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10881752" y="14177625"/>
            <a:ext cx="1344473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PVS1_Supporting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1680250" y="9768325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5" name="Google Shape;115;p1"/>
          <p:cNvCxnSpPr>
            <a:stCxn id="85" idx="3"/>
            <a:endCxn id="88" idx="1"/>
          </p:cNvCxnSpPr>
          <p:nvPr/>
        </p:nvCxnSpPr>
        <p:spPr>
          <a:xfrm rot="10800000" flipH="1">
            <a:off x="1186125" y="8392225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85" idx="3"/>
            <a:endCxn id="86" idx="1"/>
          </p:cNvCxnSpPr>
          <p:nvPr/>
        </p:nvCxnSpPr>
        <p:spPr>
          <a:xfrm rot="10800000" flipH="1">
            <a:off x="1186125" y="9139525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85" idx="3"/>
            <a:endCxn id="114" idx="1"/>
          </p:cNvCxnSpPr>
          <p:nvPr/>
        </p:nvCxnSpPr>
        <p:spPr>
          <a:xfrm>
            <a:off x="1186125" y="10067425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85" idx="3"/>
            <a:endCxn id="87" idx="1"/>
          </p:cNvCxnSpPr>
          <p:nvPr/>
        </p:nvCxnSpPr>
        <p:spPr>
          <a:xfrm>
            <a:off x="1186125" y="10067425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88" idx="3"/>
            <a:endCxn id="92" idx="1"/>
          </p:cNvCxnSpPr>
          <p:nvPr/>
        </p:nvCxnSpPr>
        <p:spPr>
          <a:xfrm>
            <a:off x="4028300" y="8392200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86" idx="3"/>
            <a:endCxn id="89" idx="1"/>
          </p:cNvCxnSpPr>
          <p:nvPr/>
        </p:nvCxnSpPr>
        <p:spPr>
          <a:xfrm flipV="1">
            <a:off x="4028300" y="9138014"/>
            <a:ext cx="555400" cy="143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87" idx="3"/>
            <a:endCxn id="91" idx="1"/>
          </p:cNvCxnSpPr>
          <p:nvPr/>
        </p:nvCxnSpPr>
        <p:spPr>
          <a:xfrm flipV="1">
            <a:off x="4028300" y="10443138"/>
            <a:ext cx="555400" cy="862262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87" idx="3"/>
            <a:endCxn id="93" idx="1"/>
          </p:cNvCxnSpPr>
          <p:nvPr/>
        </p:nvCxnSpPr>
        <p:spPr>
          <a:xfrm>
            <a:off x="4028300" y="11305400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1" idx="3"/>
            <a:endCxn id="125" idx="1"/>
          </p:cNvCxnSpPr>
          <p:nvPr/>
        </p:nvCxnSpPr>
        <p:spPr>
          <a:xfrm flipV="1">
            <a:off x="5664600" y="10432525"/>
            <a:ext cx="533625" cy="1061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89" idx="3"/>
            <a:endCxn id="94" idx="1"/>
          </p:cNvCxnSpPr>
          <p:nvPr/>
        </p:nvCxnSpPr>
        <p:spPr>
          <a:xfrm>
            <a:off x="10451700" y="9138014"/>
            <a:ext cx="493525" cy="607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3" idx="3"/>
            <a:endCxn id="98" idx="1"/>
          </p:cNvCxnSpPr>
          <p:nvPr/>
        </p:nvCxnSpPr>
        <p:spPr>
          <a:xfrm>
            <a:off x="10451700" y="11700700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99" idx="3"/>
            <a:endCxn id="100" idx="1"/>
          </p:cNvCxnSpPr>
          <p:nvPr/>
        </p:nvCxnSpPr>
        <p:spPr>
          <a:xfrm rot="10800000" flipH="1">
            <a:off x="1186125" y="12238175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9" idx="3"/>
            <a:endCxn id="101" idx="1"/>
          </p:cNvCxnSpPr>
          <p:nvPr/>
        </p:nvCxnSpPr>
        <p:spPr>
          <a:xfrm rot="10800000" flipH="1">
            <a:off x="1186125" y="12796475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1" name="Google Shape;131;p1"/>
          <p:cNvCxnSpPr>
            <a:stCxn id="99" idx="3"/>
            <a:endCxn id="102" idx="1"/>
          </p:cNvCxnSpPr>
          <p:nvPr/>
        </p:nvCxnSpPr>
        <p:spPr>
          <a:xfrm>
            <a:off x="1186125" y="12825875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2" name="Google Shape;132;p1"/>
          <p:cNvCxnSpPr>
            <a:stCxn id="100" idx="3"/>
            <a:endCxn id="104" idx="1"/>
          </p:cNvCxnSpPr>
          <p:nvPr/>
        </p:nvCxnSpPr>
        <p:spPr>
          <a:xfrm>
            <a:off x="4028300" y="12238075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3" name="Google Shape;133;p1"/>
          <p:cNvCxnSpPr>
            <a:stCxn id="101" idx="3"/>
            <a:endCxn id="104" idx="1"/>
          </p:cNvCxnSpPr>
          <p:nvPr/>
        </p:nvCxnSpPr>
        <p:spPr>
          <a:xfrm rot="10800000" flipH="1">
            <a:off x="4028300" y="12557075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4" name="Google Shape;134;p1"/>
          <p:cNvCxnSpPr>
            <a:stCxn id="101" idx="3"/>
            <a:endCxn id="105" idx="1"/>
          </p:cNvCxnSpPr>
          <p:nvPr/>
        </p:nvCxnSpPr>
        <p:spPr>
          <a:xfrm>
            <a:off x="4028300" y="12796475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5" name="Google Shape;135;p1"/>
          <p:cNvCxnSpPr>
            <a:stCxn id="103" idx="3"/>
            <a:endCxn id="106" idx="1"/>
          </p:cNvCxnSpPr>
          <p:nvPr/>
        </p:nvCxnSpPr>
        <p:spPr>
          <a:xfrm>
            <a:off x="10441025" y="121896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6" name="Google Shape;136;p1"/>
          <p:cNvCxnSpPr>
            <a:stCxn id="104" idx="3"/>
            <a:endCxn id="107" idx="1"/>
          </p:cNvCxnSpPr>
          <p:nvPr/>
        </p:nvCxnSpPr>
        <p:spPr>
          <a:xfrm>
            <a:off x="10440925" y="1255710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7" name="Google Shape;137;p1"/>
          <p:cNvCxnSpPr>
            <a:stCxn id="105" idx="3"/>
            <a:endCxn id="108" idx="1"/>
          </p:cNvCxnSpPr>
          <p:nvPr/>
        </p:nvCxnSpPr>
        <p:spPr>
          <a:xfrm>
            <a:off x="10441050" y="1295675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8" name="Google Shape;138;p1"/>
          <p:cNvCxnSpPr>
            <a:stCxn id="111" idx="3"/>
            <a:endCxn id="112" idx="1"/>
          </p:cNvCxnSpPr>
          <p:nvPr/>
        </p:nvCxnSpPr>
        <p:spPr>
          <a:xfrm>
            <a:off x="3865850" y="14305125"/>
            <a:ext cx="617100" cy="11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9" name="Google Shape;139;p1"/>
          <p:cNvCxnSpPr>
            <a:cxnSpLocks/>
            <a:stCxn id="112" idx="3"/>
            <a:endCxn id="113" idx="1"/>
          </p:cNvCxnSpPr>
          <p:nvPr/>
        </p:nvCxnSpPr>
        <p:spPr>
          <a:xfrm>
            <a:off x="10264601" y="14316075"/>
            <a:ext cx="617151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0" name="Google Shape;140;p1"/>
          <p:cNvCxnSpPr>
            <a:stCxn id="110" idx="3"/>
            <a:endCxn id="111" idx="1"/>
          </p:cNvCxnSpPr>
          <p:nvPr/>
        </p:nvCxnSpPr>
        <p:spPr>
          <a:xfrm>
            <a:off x="1186125" y="14293573"/>
            <a:ext cx="352500" cy="11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25" name="Google Shape;125;p1"/>
          <p:cNvSpPr/>
          <p:nvPr/>
        </p:nvSpPr>
        <p:spPr>
          <a:xfrm>
            <a:off x="6198225" y="994307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biologically-relevant transcript(s)</a:t>
            </a:r>
            <a:endParaRPr sz="1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1"/>
          <p:cNvSpPr/>
          <p:nvPr/>
        </p:nvSpPr>
        <p:spPr>
          <a:xfrm>
            <a:off x="9209425" y="9994314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9188475" y="1079580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3" name="Google Shape;143;p1"/>
          <p:cNvCxnSpPr>
            <a:stCxn id="125" idx="3"/>
            <a:endCxn id="141" idx="1"/>
          </p:cNvCxnSpPr>
          <p:nvPr/>
        </p:nvCxnSpPr>
        <p:spPr>
          <a:xfrm flipV="1">
            <a:off x="8816325" y="10220664"/>
            <a:ext cx="393100" cy="21186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4" name="Google Shape;144;p1"/>
          <p:cNvCxnSpPr>
            <a:stCxn id="125" idx="3"/>
            <a:endCxn id="142" idx="1"/>
          </p:cNvCxnSpPr>
          <p:nvPr/>
        </p:nvCxnSpPr>
        <p:spPr>
          <a:xfrm>
            <a:off x="8816325" y="10432525"/>
            <a:ext cx="372150" cy="5896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5" name="Google Shape;145;p1"/>
          <p:cNvCxnSpPr>
            <a:cxnSpLocks/>
            <a:stCxn id="141" idx="3"/>
            <a:endCxn id="96" idx="1"/>
          </p:cNvCxnSpPr>
          <p:nvPr/>
        </p:nvCxnSpPr>
        <p:spPr>
          <a:xfrm flipV="1">
            <a:off x="10440925" y="10219151"/>
            <a:ext cx="504300" cy="1513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6" name="Google Shape;146;p1"/>
          <p:cNvCxnSpPr>
            <a:stCxn id="142" idx="3"/>
            <a:endCxn id="97" idx="1"/>
          </p:cNvCxnSpPr>
          <p:nvPr/>
        </p:nvCxnSpPr>
        <p:spPr>
          <a:xfrm>
            <a:off x="10419975" y="11022150"/>
            <a:ext cx="5127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7" name="Google Shape;147;p1"/>
          <p:cNvCxnSpPr>
            <a:cxnSpLocks/>
          </p:cNvCxnSpPr>
          <p:nvPr/>
        </p:nvCxnSpPr>
        <p:spPr>
          <a:xfrm rot="10800000" flipH="1">
            <a:off x="4028200" y="7655850"/>
            <a:ext cx="461100" cy="4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8" name="Google Shape;148;p1"/>
          <p:cNvCxnSpPr>
            <a:stCxn id="102" idx="3"/>
            <a:endCxn id="109" idx="1"/>
          </p:cNvCxnSpPr>
          <p:nvPr/>
        </p:nvCxnSpPr>
        <p:spPr>
          <a:xfrm>
            <a:off x="4028300" y="13299125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9" name="Google Shape;149;p1"/>
          <p:cNvCxnSpPr>
            <a:stCxn id="100" idx="3"/>
            <a:endCxn id="103" idx="1"/>
          </p:cNvCxnSpPr>
          <p:nvPr/>
        </p:nvCxnSpPr>
        <p:spPr>
          <a:xfrm rot="10800000" flipH="1">
            <a:off x="4028300" y="12189775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50" name="Google Shape;150;p1"/>
          <p:cNvSpPr/>
          <p:nvPr/>
        </p:nvSpPr>
        <p:spPr>
          <a:xfrm>
            <a:off x="4509475" y="5823025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"/>
          <p:cNvSpPr/>
          <p:nvPr/>
        </p:nvSpPr>
        <p:spPr>
          <a:xfrm>
            <a:off x="10869025" y="6421637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3" name="Google Shape;153;p1"/>
          <p:cNvCxnSpPr>
            <a:cxnSpLocks/>
            <a:stCxn id="67" idx="3"/>
            <a:endCxn id="150" idx="1"/>
          </p:cNvCxnSpPr>
          <p:nvPr/>
        </p:nvCxnSpPr>
        <p:spPr>
          <a:xfrm rot="10800000" flipH="1">
            <a:off x="4028325" y="6602000"/>
            <a:ext cx="481200" cy="467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4" name="Google Shape;154;p1"/>
          <p:cNvCxnSpPr>
            <a:cxnSpLocks/>
            <a:stCxn id="150" idx="3"/>
            <a:endCxn id="155" idx="1"/>
          </p:cNvCxnSpPr>
          <p:nvPr/>
        </p:nvCxnSpPr>
        <p:spPr>
          <a:xfrm>
            <a:off x="5590375" y="6602125"/>
            <a:ext cx="544500" cy="4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55" name="Google Shape;155;p1"/>
          <p:cNvSpPr/>
          <p:nvPr/>
        </p:nvSpPr>
        <p:spPr>
          <a:xfrm>
            <a:off x="6134725" y="611672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biologically-relevant transcript(s)</a:t>
            </a:r>
            <a:endParaRPr sz="1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1"/>
          <p:cNvSpPr/>
          <p:nvPr/>
        </p:nvSpPr>
        <p:spPr>
          <a:xfrm>
            <a:off x="9165099" y="6392132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9" name="Google Shape;159;p1"/>
          <p:cNvCxnSpPr>
            <a:cxnSpLocks/>
            <a:stCxn id="155" idx="3"/>
            <a:endCxn id="157" idx="1"/>
          </p:cNvCxnSpPr>
          <p:nvPr/>
        </p:nvCxnSpPr>
        <p:spPr>
          <a:xfrm>
            <a:off x="8752825" y="6606175"/>
            <a:ext cx="412274" cy="1230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1" name="Google Shape;161;p1"/>
          <p:cNvCxnSpPr>
            <a:cxnSpLocks/>
            <a:stCxn id="157" idx="3"/>
            <a:endCxn id="152" idx="1"/>
          </p:cNvCxnSpPr>
          <p:nvPr/>
        </p:nvCxnSpPr>
        <p:spPr>
          <a:xfrm flipV="1">
            <a:off x="10396599" y="6607337"/>
            <a:ext cx="472426" cy="11145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3" name="Google Shape;69;p1">
            <a:extLst>
              <a:ext uri="{FF2B5EF4-FFF2-40B4-BE49-F238E27FC236}">
                <a16:creationId xmlns:a16="http://schemas.microsoft.com/office/drawing/2014/main" id="{9AE239FE-2AC8-A4DD-B37C-BCA8E1AD8D28}"/>
              </a:ext>
            </a:extLst>
          </p:cNvPr>
          <p:cNvSpPr/>
          <p:nvPr/>
        </p:nvSpPr>
        <p:spPr>
          <a:xfrm>
            <a:off x="4553342" y="7438131"/>
            <a:ext cx="5896500" cy="411241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functions (</a:t>
            </a:r>
            <a:r>
              <a:rPr lang="en-US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exons 4, 5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lang="en-US" sz="1200" b="0" i="0" u="none" strike="noStrike" cap="none" baseline="300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4" name="Google Shape;161;p1">
            <a:extLst>
              <a:ext uri="{FF2B5EF4-FFF2-40B4-BE49-F238E27FC236}">
                <a16:creationId xmlns:a16="http://schemas.microsoft.com/office/drawing/2014/main" id="{DE0E544E-C192-7966-9F0A-8D31ECECD9F9}"/>
              </a:ext>
            </a:extLst>
          </p:cNvPr>
          <p:cNvCxnSpPr>
            <a:cxnSpLocks/>
          </p:cNvCxnSpPr>
          <p:nvPr/>
        </p:nvCxnSpPr>
        <p:spPr>
          <a:xfrm flipV="1">
            <a:off x="10485201" y="7642243"/>
            <a:ext cx="472426" cy="11145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5" name="Google Shape;152;p1">
            <a:extLst>
              <a:ext uri="{FF2B5EF4-FFF2-40B4-BE49-F238E27FC236}">
                <a16:creationId xmlns:a16="http://schemas.microsoft.com/office/drawing/2014/main" id="{71D44C67-7972-0CC0-A1C1-A904B1B96CAE}"/>
              </a:ext>
            </a:extLst>
          </p:cNvPr>
          <p:cNvSpPr/>
          <p:nvPr/>
        </p:nvSpPr>
        <p:spPr>
          <a:xfrm>
            <a:off x="11000159" y="7477806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" name="Google Shape;117;p1">
            <a:extLst>
              <a:ext uri="{FF2B5EF4-FFF2-40B4-BE49-F238E27FC236}">
                <a16:creationId xmlns:a16="http://schemas.microsoft.com/office/drawing/2014/main" id="{3651C237-D0E4-864F-4559-4EA47047B172}"/>
              </a:ext>
            </a:extLst>
          </p:cNvPr>
          <p:cNvCxnSpPr>
            <a:cxnSpLocks/>
            <a:endCxn id="91" idx="1"/>
          </p:cNvCxnSpPr>
          <p:nvPr/>
        </p:nvCxnSpPr>
        <p:spPr>
          <a:xfrm>
            <a:off x="4028572" y="10219825"/>
            <a:ext cx="555128" cy="22331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Google Shape;166;p2"/>
          <p:cNvGrpSpPr/>
          <p:nvPr/>
        </p:nvGrpSpPr>
        <p:grpSpPr>
          <a:xfrm>
            <a:off x="99250" y="213707"/>
            <a:ext cx="12145900" cy="3657300"/>
            <a:chOff x="80325" y="8238775"/>
            <a:chExt cx="12145900" cy="3657300"/>
          </a:xfrm>
        </p:grpSpPr>
        <p:sp>
          <p:nvSpPr>
            <p:cNvPr id="167" name="Google Shape;167;p2"/>
            <p:cNvSpPr txBox="1"/>
            <p:nvPr/>
          </p:nvSpPr>
          <p:spPr>
            <a:xfrm>
              <a:off x="80325" y="8238775"/>
              <a:ext cx="1105800" cy="36573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1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RNA Splicing Data</a:t>
              </a:r>
              <a:endParaRPr sz="120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1701200" y="8738200"/>
              <a:ext cx="2327100" cy="8025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No variant-specific observed impact for silent/intronic alterations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1716000" y="10437442"/>
              <a:ext cx="2327100" cy="8025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Variant-specific impac</a:t>
              </a:r>
              <a:r>
                <a:rPr lang="en" sz="1200">
                  <a:latin typeface="Times New Roman"/>
                  <a:ea typeface="Times New Roman"/>
                  <a:cs typeface="Times New Roman"/>
                  <a:sym typeface="Times New Roman"/>
                </a:rPr>
                <a:t>t shown by assay compared to control (</a:t>
              </a:r>
              <a:r>
                <a:rPr lang="en" sz="1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for all coding and non-coding variants</a:t>
              </a:r>
              <a:r>
                <a:rPr lang="en" sz="1200">
                  <a:latin typeface="Times New Roman"/>
                  <a:ea typeface="Times New Roman"/>
                  <a:cs typeface="Times New Roman"/>
                  <a:sym typeface="Times New Roman"/>
                </a:rPr>
                <a:t>)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4642927" y="8991475"/>
              <a:ext cx="2820096" cy="29595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SpliceAI delta score </a:t>
              </a:r>
              <a:r>
                <a:rPr lang="en" sz="1200" b="0" i="0" u="sng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&lt;</a:t>
              </a: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0.1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4572975" y="10098829"/>
              <a:ext cx="3620530" cy="622445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Complete loss of protein (no evidence of normal spliced mRNA)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4567761" y="11070383"/>
              <a:ext cx="3620529" cy="60638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Near complete loss of protein (some evidence of normal spiced mRNA)</a:t>
              </a:r>
              <a:endParaRPr sz="1200" b="0" i="0" u="none" strike="noStrike" cap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10945225" y="8982717"/>
              <a:ext cx="1281000" cy="2769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BP7_Strong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10938875" y="10242793"/>
              <a:ext cx="1281000" cy="3243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PVS1*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10929426" y="11251387"/>
              <a:ext cx="1281000" cy="2769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PVS1_Strong*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76" name="Google Shape;176;p2"/>
            <p:cNvCxnSpPr>
              <a:stCxn id="167" idx="3"/>
              <a:endCxn id="168" idx="1"/>
            </p:cNvCxnSpPr>
            <p:nvPr/>
          </p:nvCxnSpPr>
          <p:spPr>
            <a:xfrm rot="10800000" flipH="1">
              <a:off x="1186125" y="9139525"/>
              <a:ext cx="515100" cy="9279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77" name="Google Shape;177;p2"/>
            <p:cNvCxnSpPr>
              <a:stCxn id="167" idx="3"/>
              <a:endCxn id="169" idx="1"/>
            </p:cNvCxnSpPr>
            <p:nvPr/>
          </p:nvCxnSpPr>
          <p:spPr>
            <a:xfrm>
              <a:off x="1186125" y="10067425"/>
              <a:ext cx="529800" cy="7713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78" name="Google Shape;178;p2"/>
            <p:cNvCxnSpPr>
              <a:stCxn id="168" idx="3"/>
              <a:endCxn id="170" idx="1"/>
            </p:cNvCxnSpPr>
            <p:nvPr/>
          </p:nvCxnSpPr>
          <p:spPr>
            <a:xfrm>
              <a:off x="4028300" y="9139450"/>
              <a:ext cx="614700" cy="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79" name="Google Shape;179;p2"/>
            <p:cNvCxnSpPr>
              <a:stCxn id="169" idx="3"/>
              <a:endCxn id="171" idx="1"/>
            </p:cNvCxnSpPr>
            <p:nvPr/>
          </p:nvCxnSpPr>
          <p:spPr>
            <a:xfrm rot="10800000" flipH="1">
              <a:off x="4043100" y="10409992"/>
              <a:ext cx="529800" cy="4287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80" name="Google Shape;180;p2"/>
            <p:cNvCxnSpPr>
              <a:stCxn id="169" idx="3"/>
              <a:endCxn id="172" idx="1"/>
            </p:cNvCxnSpPr>
            <p:nvPr/>
          </p:nvCxnSpPr>
          <p:spPr>
            <a:xfrm>
              <a:off x="4043100" y="10838692"/>
              <a:ext cx="524700" cy="5349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81" name="Google Shape;181;p2"/>
            <p:cNvCxnSpPr>
              <a:stCxn id="171" idx="3"/>
              <a:endCxn id="174" idx="1"/>
            </p:cNvCxnSpPr>
            <p:nvPr/>
          </p:nvCxnSpPr>
          <p:spPr>
            <a:xfrm rot="10800000" flipH="1">
              <a:off x="8193505" y="10404952"/>
              <a:ext cx="2745300" cy="51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82" name="Google Shape;182;p2"/>
            <p:cNvCxnSpPr>
              <a:stCxn id="170" idx="3"/>
              <a:endCxn id="173" idx="1"/>
            </p:cNvCxnSpPr>
            <p:nvPr/>
          </p:nvCxnSpPr>
          <p:spPr>
            <a:xfrm rot="10800000" flipH="1">
              <a:off x="7463023" y="9121150"/>
              <a:ext cx="3482100" cy="183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183" name="Google Shape;183;p2"/>
            <p:cNvCxnSpPr>
              <a:stCxn id="172" idx="3"/>
              <a:endCxn id="175" idx="1"/>
            </p:cNvCxnSpPr>
            <p:nvPr/>
          </p:nvCxnSpPr>
          <p:spPr>
            <a:xfrm>
              <a:off x="8188290" y="11373573"/>
              <a:ext cx="2741100" cy="16200"/>
            </a:xfrm>
            <a:prstGeom prst="straightConnector1">
              <a:avLst/>
            </a:prstGeom>
            <a:noFill/>
            <a:ln w="9525" cap="flat" cmpd="sng">
              <a:solidFill>
                <a:srgbClr val="44546A"/>
              </a:solidFill>
              <a:prstDash val="solid"/>
              <a:round/>
              <a:headEnd type="none" w="sm" len="sm"/>
              <a:tailEnd type="triangle" w="med" len="med"/>
            </a:ln>
          </p:spPr>
        </p:cxnSp>
      </p:grpSp>
      <p:sp>
        <p:nvSpPr>
          <p:cNvPr id="184" name="Google Shape;184;p2"/>
          <p:cNvSpPr txBox="1"/>
          <p:nvPr/>
        </p:nvSpPr>
        <p:spPr>
          <a:xfrm>
            <a:off x="541421" y="4150895"/>
            <a:ext cx="1147812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*When PVS1 is applied using RNA splicing data, PP3 cannot be applied.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735</Words>
  <Application>Microsoft Office PowerPoint</Application>
  <PresentationFormat>Custom</PresentationFormat>
  <Paragraphs>91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Mohan, Shruthi</dc:creator>
  <cp:lastModifiedBy>Lee, Kristy</cp:lastModifiedBy>
  <cp:revision>2</cp:revision>
  <dcterms:modified xsi:type="dcterms:W3CDTF">2025-01-16T21:14:32Z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0x0101009393AEFD595263468CEA26E4B584D716</vt:lpwstr>
  </property>
</Properties>
</file>