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12344400" cy="15087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72">
          <p15:clr>
            <a:srgbClr val="A4A3A4"/>
          </p15:clr>
        </p15:guide>
        <p15:guide id="2" pos="38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566" autoAdjust="0"/>
  </p:normalViewPr>
  <p:slideViewPr>
    <p:cSldViewPr snapToGrid="0">
      <p:cViewPr varScale="1">
        <p:scale>
          <a:sx n="44" d="100"/>
          <a:sy n="44" d="100"/>
        </p:scale>
        <p:origin x="2280" y="78"/>
      </p:cViewPr>
      <p:guideLst>
        <p:guide orient="horz" pos="1872"/>
        <p:guide pos="38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026544" y="685800"/>
            <a:ext cx="2805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27238" y="685800"/>
            <a:ext cx="2805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F8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aseline="30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en" sz="1100" baseline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Downstream of c.6852: 3 variants get to LP or P without PVS1 based on VCEP rules and 2 ClinVar missense variants are classified P and therefore warrant use of PVS1 at the strong level.   </a:t>
            </a:r>
            <a:endParaRPr lang="en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aseline="30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en" sz="1100" baseline="0" dirty="0">
                <a:solidFill>
                  <a:srgbClr val="000000"/>
                </a:solidFill>
                <a:latin typeface="Arial"/>
                <a:ea typeface="Times New Roman"/>
                <a:cs typeface="Arial"/>
                <a:sym typeface="Arial"/>
              </a:rPr>
              <a:t>Exons 8 and 14, contain all the PM1_Strong residues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aseline="30000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Next</a:t>
            </a:r>
            <a:r>
              <a:rPr lang="en-US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in-frame start codon at 32 (c.96;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kozak</a:t>
            </a:r>
            <a:r>
              <a:rPr lang="en-US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 -3G; +4G); at least 4 P/LP variants in ClinVar upstream of c.96</a:t>
            </a:r>
            <a:endParaRPr lang="en" baseline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20806" y="2184087"/>
            <a:ext cx="11502900" cy="60210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1pPr>
            <a:lvl2pPr lvl="1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2pPr>
            <a:lvl3pPr lvl="2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3pPr>
            <a:lvl4pPr lvl="3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4pPr>
            <a:lvl5pPr lvl="4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5pPr>
            <a:lvl6pPr lvl="5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6pPr>
            <a:lvl7pPr lvl="6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7pPr>
            <a:lvl8pPr lvl="7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8pPr>
            <a:lvl9pPr lvl="8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20795" y="8313433"/>
            <a:ext cx="11502900" cy="2325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20795" y="6309160"/>
            <a:ext cx="11502900" cy="24693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11502900" cy="100215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5399700" cy="100215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523740" y="3380593"/>
            <a:ext cx="5399700" cy="100215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20795" y="1629760"/>
            <a:ext cx="3790800" cy="22167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20795" y="4076160"/>
            <a:ext cx="3790800" cy="93261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 sz="2300"/>
            </a:lvl1pPr>
            <a:lvl2pPr marL="914400" lvl="1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61838" y="1320440"/>
            <a:ext cx="8596500" cy="11999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172200" y="-367"/>
            <a:ext cx="6172200" cy="15087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8425" y="3617313"/>
            <a:ext cx="5460900" cy="43482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1pPr>
            <a:lvl2pPr lvl="1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2pPr>
            <a:lvl3pPr lvl="2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3pPr>
            <a:lvl4pPr lvl="3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4pPr>
            <a:lvl5pPr lvl="4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5pPr>
            <a:lvl6pPr lvl="5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6pPr>
            <a:lvl7pPr lvl="6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7pPr>
            <a:lvl8pPr lvl="7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8pPr>
            <a:lvl9pPr lvl="8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8425" y="8222353"/>
            <a:ext cx="5460900" cy="36231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668325" y="2123953"/>
            <a:ext cx="5180100" cy="108390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444500"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20795" y="12409687"/>
            <a:ext cx="8098500" cy="17751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20795" y="3244633"/>
            <a:ext cx="11502900" cy="57594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1pPr>
            <a:lvl2pPr lvl="1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2pPr>
            <a:lvl3pPr lvl="2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3pPr>
            <a:lvl4pPr lvl="3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4pPr>
            <a:lvl5pPr lvl="4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5pPr>
            <a:lvl6pPr lvl="5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6pPr>
            <a:lvl7pPr lvl="6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7pPr>
            <a:lvl8pPr lvl="7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8pPr>
            <a:lvl9pPr lvl="8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20795" y="9246527"/>
            <a:ext cx="11502900" cy="38157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ctr"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ctr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ctr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ctr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ctr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ctr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ctr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ctr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ctr"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11502900" cy="10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400"/>
              <a:buChar char="●"/>
              <a:defRPr sz="3400">
                <a:solidFill>
                  <a:schemeClr val="dk2"/>
                </a:solidFill>
              </a:defRPr>
            </a:lvl1pPr>
            <a:lvl2pPr marL="914400" lvl="1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○"/>
              <a:defRPr sz="2600">
                <a:solidFill>
                  <a:schemeClr val="dk2"/>
                </a:solidFill>
              </a:defRPr>
            </a:lvl2pPr>
            <a:lvl3pPr marL="1371600" lvl="2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■"/>
              <a:defRPr sz="2600">
                <a:solidFill>
                  <a:schemeClr val="dk2"/>
                </a:solidFill>
              </a:defRPr>
            </a:lvl3pPr>
            <a:lvl4pPr marL="1828800" lvl="3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●"/>
              <a:defRPr sz="2600">
                <a:solidFill>
                  <a:schemeClr val="dk2"/>
                </a:solidFill>
              </a:defRPr>
            </a:lvl4pPr>
            <a:lvl5pPr marL="2286000" lvl="4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○"/>
              <a:defRPr sz="2600">
                <a:solidFill>
                  <a:schemeClr val="dk2"/>
                </a:solidFill>
              </a:defRPr>
            </a:lvl5pPr>
            <a:lvl6pPr marL="2743200" lvl="5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■"/>
              <a:defRPr sz="2600">
                <a:solidFill>
                  <a:schemeClr val="dk2"/>
                </a:solidFill>
              </a:defRPr>
            </a:lvl6pPr>
            <a:lvl7pPr marL="3200400" lvl="6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●"/>
              <a:defRPr sz="2600">
                <a:solidFill>
                  <a:schemeClr val="dk2"/>
                </a:solidFill>
              </a:defRPr>
            </a:lvl7pPr>
            <a:lvl8pPr marL="3657600" lvl="7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○"/>
              <a:defRPr sz="2600">
                <a:solidFill>
                  <a:schemeClr val="dk2"/>
                </a:solidFill>
              </a:defRPr>
            </a:lvl8pPr>
            <a:lvl9pPr marL="4114800" lvl="8" indent="-39370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2"/>
              </a:buClr>
              <a:buSzPts val="2600"/>
              <a:buChar char="■"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r">
              <a:buNone/>
              <a:defRPr sz="1900">
                <a:solidFill>
                  <a:schemeClr val="dk2"/>
                </a:solidFill>
              </a:defRPr>
            </a:lvl1pPr>
            <a:lvl2pPr lvl="1" algn="r">
              <a:buNone/>
              <a:defRPr sz="1900">
                <a:solidFill>
                  <a:schemeClr val="dk2"/>
                </a:solidFill>
              </a:defRPr>
            </a:lvl2pPr>
            <a:lvl3pPr lvl="2" algn="r">
              <a:buNone/>
              <a:defRPr sz="1900">
                <a:solidFill>
                  <a:schemeClr val="dk2"/>
                </a:solidFill>
              </a:defRPr>
            </a:lvl3pPr>
            <a:lvl4pPr lvl="3" algn="r">
              <a:buNone/>
              <a:defRPr sz="1900">
                <a:solidFill>
                  <a:schemeClr val="dk2"/>
                </a:solidFill>
              </a:defRPr>
            </a:lvl4pPr>
            <a:lvl5pPr lvl="4" algn="r">
              <a:buNone/>
              <a:defRPr sz="1900">
                <a:solidFill>
                  <a:schemeClr val="dk2"/>
                </a:solidFill>
              </a:defRPr>
            </a:lvl5pPr>
            <a:lvl6pPr lvl="5" algn="r">
              <a:buNone/>
              <a:defRPr sz="1900">
                <a:solidFill>
                  <a:schemeClr val="dk2"/>
                </a:solidFill>
              </a:defRPr>
            </a:lvl6pPr>
            <a:lvl7pPr lvl="6" algn="r">
              <a:buNone/>
              <a:defRPr sz="1900">
                <a:solidFill>
                  <a:schemeClr val="dk2"/>
                </a:solidFill>
              </a:defRPr>
            </a:lvl7pPr>
            <a:lvl8pPr lvl="7" algn="r">
              <a:buNone/>
              <a:defRPr sz="1900">
                <a:solidFill>
                  <a:schemeClr val="dk2"/>
                </a:solidFill>
              </a:defRPr>
            </a:lvl8pPr>
            <a:lvl9pPr lvl="8" algn="r">
              <a:buNone/>
              <a:defRPr sz="19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80325" y="225673"/>
            <a:ext cx="1105800" cy="2819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Nonsense or Frameshift</a:t>
            </a:r>
            <a:endParaRPr b="1"/>
          </a:p>
        </p:txBody>
      </p:sp>
      <p:sp>
        <p:nvSpPr>
          <p:cNvPr id="55" name="Google Shape;55;p13"/>
          <p:cNvSpPr/>
          <p:nvPr/>
        </p:nvSpPr>
        <p:spPr>
          <a:xfrm>
            <a:off x="1664575" y="216325"/>
            <a:ext cx="2374200" cy="86266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2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Predicted to undergo NMD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Nonsense up to c.6851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-1/+2 up to c.6826</a:t>
            </a:r>
          </a:p>
          <a:p>
            <a:pPr lvl="0" algn="ctr"/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+1/-2 up to c.6728</a:t>
            </a:r>
            <a:endParaRPr lang="en" sz="1200" b="0" i="0" u="none" strike="noStrike" cap="none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aseline="30000" dirty="0"/>
          </a:p>
        </p:txBody>
      </p:sp>
      <p:sp>
        <p:nvSpPr>
          <p:cNvPr id="56" name="Google Shape;56;p13"/>
          <p:cNvSpPr/>
          <p:nvPr/>
        </p:nvSpPr>
        <p:spPr>
          <a:xfrm>
            <a:off x="1664575" y="1464775"/>
            <a:ext cx="2374200" cy="958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2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predicted to undergo NMD</a:t>
            </a:r>
          </a:p>
          <a:p>
            <a:pPr lvl="0" algn="ctr"/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Nonsense from c.6852</a:t>
            </a:r>
          </a:p>
          <a:p>
            <a:pPr lvl="0" algn="ctr"/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-1/+2 from c.6827</a:t>
            </a:r>
          </a:p>
          <a:p>
            <a:pPr lvl="0" algn="ctr"/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+1/-2 from c.6729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7" name="Google Shape;57;p13"/>
          <p:cNvSpPr/>
          <p:nvPr/>
        </p:nvSpPr>
        <p:spPr>
          <a:xfrm>
            <a:off x="4536350" y="51655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relevant transcript(s)</a:t>
            </a:r>
            <a:endParaRPr/>
          </a:p>
        </p:txBody>
      </p:sp>
      <p:sp>
        <p:nvSpPr>
          <p:cNvPr id="59" name="Google Shape;59;p13"/>
          <p:cNvSpPr/>
          <p:nvPr/>
        </p:nvSpPr>
        <p:spPr>
          <a:xfrm>
            <a:off x="10938875" y="5165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61" name="Google Shape;61;p13"/>
          <p:cNvSpPr/>
          <p:nvPr/>
        </p:nvSpPr>
        <p:spPr>
          <a:xfrm>
            <a:off x="4529000" y="1811200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baseline="300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endParaRPr sz="1200" baseline="3000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" name="Google Shape;64;p13"/>
          <p:cNvSpPr/>
          <p:nvPr/>
        </p:nvSpPr>
        <p:spPr>
          <a:xfrm>
            <a:off x="10932525" y="179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dirty="0"/>
          </a:p>
        </p:txBody>
      </p:sp>
      <p:cxnSp>
        <p:nvCxnSpPr>
          <p:cNvPr id="73" name="Google Shape;73;p13"/>
          <p:cNvCxnSpPr>
            <a:stCxn id="54" idx="3"/>
            <a:endCxn id="55" idx="1"/>
          </p:cNvCxnSpPr>
          <p:nvPr/>
        </p:nvCxnSpPr>
        <p:spPr>
          <a:xfrm flipV="1">
            <a:off x="1186125" y="647659"/>
            <a:ext cx="478450" cy="987864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4" name="Google Shape;74;p13"/>
          <p:cNvCxnSpPr>
            <a:stCxn id="54" idx="3"/>
            <a:endCxn id="56" idx="1"/>
          </p:cNvCxnSpPr>
          <p:nvPr/>
        </p:nvCxnSpPr>
        <p:spPr>
          <a:xfrm>
            <a:off x="1186125" y="1635523"/>
            <a:ext cx="478500" cy="308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5" name="Google Shape;75;p13"/>
          <p:cNvCxnSpPr>
            <a:stCxn id="55" idx="3"/>
            <a:endCxn id="57" idx="1"/>
          </p:cNvCxnSpPr>
          <p:nvPr/>
        </p:nvCxnSpPr>
        <p:spPr>
          <a:xfrm>
            <a:off x="4038775" y="647659"/>
            <a:ext cx="497575" cy="7341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7" name="Google Shape;77;p13"/>
          <p:cNvCxnSpPr>
            <a:stCxn id="56" idx="3"/>
            <a:endCxn id="61" idx="1"/>
          </p:cNvCxnSpPr>
          <p:nvPr/>
        </p:nvCxnSpPr>
        <p:spPr>
          <a:xfrm>
            <a:off x="4038775" y="1944175"/>
            <a:ext cx="490225" cy="547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81" name="Google Shape;81;p13"/>
          <p:cNvSpPr txBox="1"/>
          <p:nvPr/>
        </p:nvSpPr>
        <p:spPr>
          <a:xfrm>
            <a:off x="80325" y="3209450"/>
            <a:ext cx="1105800" cy="4800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GT--AG</a:t>
            </a:r>
            <a:endParaRPr sz="1200" b="1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1,2 splice </a:t>
            </a:r>
            <a:endParaRPr sz="1200" b="1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sites </a:t>
            </a:r>
            <a:r>
              <a:rPr lang="en" sz="1200" b="1" baseline="30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endParaRPr b="1" baseline="30000"/>
          </a:p>
        </p:txBody>
      </p:sp>
      <p:sp>
        <p:nvSpPr>
          <p:cNvPr id="82" name="Google Shape;82;p13"/>
          <p:cNvSpPr/>
          <p:nvPr/>
        </p:nvSpPr>
        <p:spPr>
          <a:xfrm>
            <a:off x="1664575" y="3127248"/>
            <a:ext cx="2374200" cy="983952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isrupts reading frame and is predicted to undergo NMD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C00000"/>
                </a:solidFill>
                <a:latin typeface="Times New Roman"/>
                <a:cs typeface="Times New Roman"/>
                <a:sym typeface="Times New Roman"/>
              </a:rPr>
              <a:t>Exons 1, 2, 7-12, 14, 15, 17, 21, 23, 24 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83" name="Google Shape;83;p13"/>
          <p:cNvSpPr/>
          <p:nvPr/>
        </p:nvSpPr>
        <p:spPr>
          <a:xfrm>
            <a:off x="1654125" y="6290300"/>
            <a:ext cx="23742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p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reserves reading frame</a:t>
            </a:r>
          </a:p>
          <a:p>
            <a:pPr lvl="0" algn="ctr"/>
            <a:r>
              <a:rPr lang="en" sz="1200" dirty="0">
                <a:solidFill>
                  <a:srgbClr val="C00000"/>
                </a:solidFill>
                <a:latin typeface="Times New Roman"/>
                <a:cs typeface="Times New Roman"/>
                <a:sym typeface="Times New Roman"/>
              </a:rPr>
              <a:t>Exons 3-6, 13, 16, 18-20, 22, 26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84" name="Google Shape;84;p13"/>
          <p:cNvSpPr/>
          <p:nvPr/>
        </p:nvSpPr>
        <p:spPr>
          <a:xfrm>
            <a:off x="4504600" y="347380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</a:t>
            </a:r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relevant transcript(s)</a:t>
            </a:r>
            <a:endParaRPr dirty="0"/>
          </a:p>
        </p:txBody>
      </p:sp>
      <p:sp>
        <p:nvSpPr>
          <p:cNvPr id="85" name="Google Shape;85;p13"/>
          <p:cNvSpPr/>
          <p:nvPr/>
        </p:nvSpPr>
        <p:spPr>
          <a:xfrm>
            <a:off x="4463325" y="4495800"/>
            <a:ext cx="5896500" cy="1263649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</a:p>
          <a:p>
            <a:pPr algn="ctr"/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Downstream of c.6852: 3 variants get to LP or P without PVS1 based on VCEP rules and 2 ClinVar missense variants are classified P and therefore warrant use of PVS1 at the strong level</a:t>
            </a:r>
            <a:endParaRPr sz="120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3"/>
          <p:cNvSpPr/>
          <p:nvPr/>
        </p:nvSpPr>
        <p:spPr>
          <a:xfrm>
            <a:off x="4489300" y="751740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applies to exon 26</a:t>
            </a:r>
            <a:endParaRPr sz="120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3"/>
          <p:cNvSpPr/>
          <p:nvPr/>
        </p:nvSpPr>
        <p:spPr>
          <a:xfrm>
            <a:off x="10938875" y="34738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94" name="Google Shape;94;p13"/>
          <p:cNvSpPr/>
          <p:nvPr/>
        </p:nvSpPr>
        <p:spPr>
          <a:xfrm>
            <a:off x="10907125" y="49974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dirty="0"/>
          </a:p>
        </p:txBody>
      </p:sp>
      <p:sp>
        <p:nvSpPr>
          <p:cNvPr id="98" name="Google Shape;98;p13"/>
          <p:cNvSpPr/>
          <p:nvPr/>
        </p:nvSpPr>
        <p:spPr>
          <a:xfrm>
            <a:off x="10907125" y="75051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dirty="0"/>
          </a:p>
        </p:txBody>
      </p:sp>
      <p:sp>
        <p:nvSpPr>
          <p:cNvPr id="100" name="Google Shape;100;p13"/>
          <p:cNvSpPr/>
          <p:nvPr/>
        </p:nvSpPr>
        <p:spPr>
          <a:xfrm>
            <a:off x="1643625" y="4315725"/>
            <a:ext cx="2395200" cy="1612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isrupts reading frame and is </a:t>
            </a:r>
            <a:r>
              <a:rPr lang="en" sz="12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endParaRPr lang="en" sz="1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C00000"/>
                </a:solidFill>
                <a:latin typeface="Times New Roman"/>
                <a:cs typeface="Times New Roman"/>
                <a:sym typeface="Times New Roman"/>
              </a:rPr>
              <a:t>Exon 25</a:t>
            </a:r>
            <a:endParaRPr dirty="0">
              <a:solidFill>
                <a:srgbClr val="C00000"/>
              </a:solidFill>
            </a:endParaRPr>
          </a:p>
        </p:txBody>
      </p:sp>
      <p:cxnSp>
        <p:nvCxnSpPr>
          <p:cNvPr id="101" name="Google Shape;101;p13"/>
          <p:cNvCxnSpPr>
            <a:stCxn id="81" idx="3"/>
            <a:endCxn id="82" idx="1"/>
          </p:cNvCxnSpPr>
          <p:nvPr/>
        </p:nvCxnSpPr>
        <p:spPr>
          <a:xfrm flipV="1">
            <a:off x="1186125" y="3619224"/>
            <a:ext cx="478450" cy="1990376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2" name="Google Shape;102;p13"/>
          <p:cNvCxnSpPr>
            <a:stCxn id="81" idx="3"/>
            <a:endCxn id="100" idx="1"/>
          </p:cNvCxnSpPr>
          <p:nvPr/>
        </p:nvCxnSpPr>
        <p:spPr>
          <a:xfrm rot="10800000" flipH="1">
            <a:off x="1186125" y="5121800"/>
            <a:ext cx="457500" cy="487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3" name="Google Shape;103;p13"/>
          <p:cNvCxnSpPr>
            <a:stCxn id="81" idx="3"/>
            <a:endCxn id="83" idx="1"/>
          </p:cNvCxnSpPr>
          <p:nvPr/>
        </p:nvCxnSpPr>
        <p:spPr>
          <a:xfrm>
            <a:off x="1186125" y="5609600"/>
            <a:ext cx="468000" cy="145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4" name="Google Shape;104;p13"/>
          <p:cNvCxnSpPr>
            <a:stCxn id="82" idx="3"/>
            <a:endCxn id="84" idx="1"/>
          </p:cNvCxnSpPr>
          <p:nvPr/>
        </p:nvCxnSpPr>
        <p:spPr>
          <a:xfrm flipV="1">
            <a:off x="4038775" y="3612250"/>
            <a:ext cx="465825" cy="6974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6" name="Google Shape;106;p13"/>
          <p:cNvCxnSpPr>
            <a:stCxn id="100" idx="3"/>
            <a:endCxn id="85" idx="1"/>
          </p:cNvCxnSpPr>
          <p:nvPr/>
        </p:nvCxnSpPr>
        <p:spPr>
          <a:xfrm>
            <a:off x="4038825" y="5121825"/>
            <a:ext cx="424500" cy="5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2" name="Google Shape;112;p13"/>
          <p:cNvCxnSpPr>
            <a:stCxn id="57" idx="3"/>
            <a:endCxn id="59" idx="1"/>
          </p:cNvCxnSpPr>
          <p:nvPr/>
        </p:nvCxnSpPr>
        <p:spPr>
          <a:xfrm>
            <a:off x="10404350" y="655000"/>
            <a:ext cx="534525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4" name="Google Shape;114;p13"/>
          <p:cNvCxnSpPr>
            <a:stCxn id="61" idx="3"/>
            <a:endCxn id="64" idx="1"/>
          </p:cNvCxnSpPr>
          <p:nvPr/>
        </p:nvCxnSpPr>
        <p:spPr>
          <a:xfrm flipV="1">
            <a:off x="10425500" y="1936950"/>
            <a:ext cx="507025" cy="127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8" name="Google Shape;118;p13"/>
          <p:cNvCxnSpPr>
            <a:stCxn id="84" idx="3"/>
            <a:endCxn id="92" idx="1"/>
          </p:cNvCxnSpPr>
          <p:nvPr/>
        </p:nvCxnSpPr>
        <p:spPr>
          <a:xfrm>
            <a:off x="10372600" y="3612250"/>
            <a:ext cx="566275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0" name="Google Shape;120;p13"/>
          <p:cNvCxnSpPr>
            <a:stCxn id="85" idx="3"/>
            <a:endCxn id="94" idx="1"/>
          </p:cNvCxnSpPr>
          <p:nvPr/>
        </p:nvCxnSpPr>
        <p:spPr>
          <a:xfrm>
            <a:off x="10359825" y="5127625"/>
            <a:ext cx="547300" cy="83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4" name="Google Shape;124;p13"/>
          <p:cNvCxnSpPr>
            <a:stCxn id="91" idx="3"/>
            <a:endCxn id="98" idx="1"/>
          </p:cNvCxnSpPr>
          <p:nvPr/>
        </p:nvCxnSpPr>
        <p:spPr>
          <a:xfrm flipV="1">
            <a:off x="10396600" y="7643550"/>
            <a:ext cx="510525" cy="123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5" name="Google Shape;125;p13"/>
          <p:cNvSpPr txBox="1"/>
          <p:nvPr/>
        </p:nvSpPr>
        <p:spPr>
          <a:xfrm>
            <a:off x="80325" y="8238775"/>
            <a:ext cx="1105800" cy="3657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Deletion</a:t>
            </a:r>
            <a:endParaRPr sz="1200" b="1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(Single exon to full gene)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13"/>
          <p:cNvSpPr/>
          <p:nvPr/>
        </p:nvSpPr>
        <p:spPr>
          <a:xfrm>
            <a:off x="1701200" y="8738200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ulti e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xon d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eletion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127" name="Google Shape;127;p13"/>
          <p:cNvSpPr/>
          <p:nvPr/>
        </p:nvSpPr>
        <p:spPr>
          <a:xfrm>
            <a:off x="1701200" y="10904150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</a:t>
            </a:r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ulti exon </a:t>
            </a:r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eletion –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Preserves reading frame</a:t>
            </a:r>
            <a:endParaRPr dirty="0"/>
          </a:p>
        </p:txBody>
      </p:sp>
      <p:sp>
        <p:nvSpPr>
          <p:cNvPr id="128" name="Google Shape;128;p13"/>
          <p:cNvSpPr/>
          <p:nvPr/>
        </p:nvSpPr>
        <p:spPr>
          <a:xfrm>
            <a:off x="1701200" y="8253750"/>
            <a:ext cx="23271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Full gene deletion</a:t>
            </a:r>
            <a:endParaRPr/>
          </a:p>
        </p:txBody>
      </p:sp>
      <p:sp>
        <p:nvSpPr>
          <p:cNvPr id="129" name="Google Shape;129;p13"/>
          <p:cNvSpPr/>
          <p:nvPr/>
        </p:nvSpPr>
        <p:spPr>
          <a:xfrm>
            <a:off x="4579325" y="871915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relevant transcript(s)</a:t>
            </a:r>
            <a:endParaRPr/>
          </a:p>
        </p:txBody>
      </p:sp>
      <p:sp>
        <p:nvSpPr>
          <p:cNvPr id="130" name="Google Shape;130;p13"/>
          <p:cNvSpPr/>
          <p:nvPr/>
        </p:nvSpPr>
        <p:spPr>
          <a:xfrm>
            <a:off x="4544400" y="9118600"/>
            <a:ext cx="5896500" cy="68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-US" baseline="300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200" dirty="0">
                <a:latin typeface="Times New Roman"/>
                <a:ea typeface="Times New Roman"/>
                <a:cs typeface="Times New Roman"/>
                <a:sym typeface="Times New Roman"/>
              </a:rPr>
              <a:t>function </a:t>
            </a:r>
            <a:r>
              <a:rPr lang="en-US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</a:p>
          <a:p>
            <a:pPr lvl="0" algn="ctr"/>
            <a:r>
              <a:rPr lang="en-US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Downstream of c.6852: 3 variants get to LP or P without PVS1 based on VCEP rules and 2 ClinVar missense variants are classified P and therefore warrant use of PVS1 at the strong level</a:t>
            </a:r>
            <a:endParaRPr baseline="30000" dirty="0"/>
          </a:p>
        </p:txBody>
      </p:sp>
      <p:sp>
        <p:nvSpPr>
          <p:cNvPr id="132" name="Google Shape;132;p13"/>
          <p:cNvSpPr/>
          <p:nvPr/>
        </p:nvSpPr>
        <p:spPr>
          <a:xfrm>
            <a:off x="4572975" y="9918775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134" name="Google Shape;134;p13"/>
          <p:cNvSpPr/>
          <p:nvPr/>
        </p:nvSpPr>
        <p:spPr>
          <a:xfrm>
            <a:off x="10945225" y="82537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 baseline="30000" dirty="0"/>
          </a:p>
        </p:txBody>
      </p:sp>
      <p:sp>
        <p:nvSpPr>
          <p:cNvPr id="135" name="Google Shape;135;p13"/>
          <p:cNvSpPr/>
          <p:nvPr/>
        </p:nvSpPr>
        <p:spPr>
          <a:xfrm>
            <a:off x="4544400" y="1156225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-US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applies to exon 26</a:t>
            </a:r>
          </a:p>
        </p:txBody>
      </p:sp>
      <p:sp>
        <p:nvSpPr>
          <p:cNvPr id="136" name="Google Shape;136;p13"/>
          <p:cNvSpPr/>
          <p:nvPr/>
        </p:nvSpPr>
        <p:spPr>
          <a:xfrm>
            <a:off x="10919825" y="87382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38" name="Google Shape;138;p13"/>
          <p:cNvSpPr/>
          <p:nvPr/>
        </p:nvSpPr>
        <p:spPr>
          <a:xfrm>
            <a:off x="10938875" y="951892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dirty="0"/>
          </a:p>
        </p:txBody>
      </p:sp>
      <p:sp>
        <p:nvSpPr>
          <p:cNvPr id="140" name="Google Shape;140;p13"/>
          <p:cNvSpPr/>
          <p:nvPr/>
        </p:nvSpPr>
        <p:spPr>
          <a:xfrm>
            <a:off x="10938875" y="10270325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1" name="Google Shape;141;p13"/>
          <p:cNvSpPr/>
          <p:nvPr/>
        </p:nvSpPr>
        <p:spPr>
          <a:xfrm>
            <a:off x="10932525" y="10836450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VS1_Moderate</a:t>
            </a:r>
            <a:endParaRPr/>
          </a:p>
        </p:txBody>
      </p:sp>
      <p:sp>
        <p:nvSpPr>
          <p:cNvPr id="142" name="Google Shape;142;p13"/>
          <p:cNvSpPr/>
          <p:nvPr/>
        </p:nvSpPr>
        <p:spPr>
          <a:xfrm>
            <a:off x="10945225" y="115622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3" name="Google Shape;143;p13"/>
          <p:cNvSpPr txBox="1"/>
          <p:nvPr/>
        </p:nvSpPr>
        <p:spPr>
          <a:xfrm>
            <a:off x="80325" y="12085325"/>
            <a:ext cx="1105800" cy="1481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Duplication</a:t>
            </a:r>
            <a:endParaRPr sz="1200" b="1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(≥1 exon in size and must be completely contained within gene)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4" name="Google Shape;144;p13"/>
          <p:cNvSpPr/>
          <p:nvPr/>
        </p:nvSpPr>
        <p:spPr>
          <a:xfrm>
            <a:off x="1701200" y="12052375"/>
            <a:ext cx="23271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Proven in tandem</a:t>
            </a:r>
            <a:endParaRPr/>
          </a:p>
        </p:txBody>
      </p:sp>
      <p:sp>
        <p:nvSpPr>
          <p:cNvPr id="145" name="Google Shape;145;p13"/>
          <p:cNvSpPr/>
          <p:nvPr/>
        </p:nvSpPr>
        <p:spPr>
          <a:xfrm>
            <a:off x="1701200" y="12571475"/>
            <a:ext cx="2327100" cy="450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Presumed in tandem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46" name="Google Shape;146;p13"/>
          <p:cNvSpPr/>
          <p:nvPr/>
        </p:nvSpPr>
        <p:spPr>
          <a:xfrm>
            <a:off x="1701200" y="13068275"/>
            <a:ext cx="23271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Proven not in tandem</a:t>
            </a:r>
            <a:endParaRPr/>
          </a:p>
        </p:txBody>
      </p:sp>
      <p:sp>
        <p:nvSpPr>
          <p:cNvPr id="147" name="Google Shape;147;p13"/>
          <p:cNvSpPr/>
          <p:nvPr/>
        </p:nvSpPr>
        <p:spPr>
          <a:xfrm>
            <a:off x="4533725" y="12051213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Reading frame disrupted and NMD predicted to occur</a:t>
            </a:r>
            <a:endParaRPr/>
          </a:p>
        </p:txBody>
      </p:sp>
      <p:sp>
        <p:nvSpPr>
          <p:cNvPr id="148" name="Google Shape;148;p13"/>
          <p:cNvSpPr/>
          <p:nvPr/>
        </p:nvSpPr>
        <p:spPr>
          <a:xfrm>
            <a:off x="4533625" y="1241865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No or unknown i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mpact on reading frame and NMD</a:t>
            </a:r>
            <a:endParaRPr/>
          </a:p>
        </p:txBody>
      </p:sp>
      <p:sp>
        <p:nvSpPr>
          <p:cNvPr id="149" name="Google Shape;149;p13"/>
          <p:cNvSpPr/>
          <p:nvPr/>
        </p:nvSpPr>
        <p:spPr>
          <a:xfrm>
            <a:off x="4533750" y="1281830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Reading frame presumed disrupted and NMD predicted to occur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50" name="Google Shape;150;p13"/>
          <p:cNvSpPr/>
          <p:nvPr/>
        </p:nvSpPr>
        <p:spPr>
          <a:xfrm>
            <a:off x="10945225" y="120512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51" name="Google Shape;151;p13"/>
          <p:cNvSpPr/>
          <p:nvPr/>
        </p:nvSpPr>
        <p:spPr>
          <a:xfrm>
            <a:off x="10945225" y="124186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2" name="Google Shape;152;p13"/>
          <p:cNvSpPr/>
          <p:nvPr/>
        </p:nvSpPr>
        <p:spPr>
          <a:xfrm>
            <a:off x="10945225" y="128183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53" name="Google Shape;153;p13"/>
          <p:cNvSpPr/>
          <p:nvPr/>
        </p:nvSpPr>
        <p:spPr>
          <a:xfrm>
            <a:off x="10945225" y="131606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4" name="Google Shape;154;p13"/>
          <p:cNvSpPr txBox="1"/>
          <p:nvPr/>
        </p:nvSpPr>
        <p:spPr>
          <a:xfrm>
            <a:off x="80325" y="13755673"/>
            <a:ext cx="1105800" cy="107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Initiation Codon</a:t>
            </a:r>
            <a:endParaRPr b="1"/>
          </a:p>
        </p:txBody>
      </p:sp>
      <p:sp>
        <p:nvSpPr>
          <p:cNvPr id="156" name="Google Shape;156;p13"/>
          <p:cNvSpPr/>
          <p:nvPr/>
        </p:nvSpPr>
        <p:spPr>
          <a:xfrm>
            <a:off x="1538750" y="14027175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 known alternative start codon in other transcripts</a:t>
            </a:r>
            <a:endParaRPr/>
          </a:p>
        </p:txBody>
      </p:sp>
      <p:sp>
        <p:nvSpPr>
          <p:cNvPr id="157" name="Google Shape;157;p13"/>
          <p:cNvSpPr/>
          <p:nvPr/>
        </p:nvSpPr>
        <p:spPr>
          <a:xfrm>
            <a:off x="4483001" y="13925550"/>
            <a:ext cx="5781600" cy="78105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" sz="1200" b="0" i="0" u="none" strike="noStrike" cap="non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≥1 pathogenic variant(s) upstream of closest potential in-frame start codon </a:t>
            </a:r>
            <a:r>
              <a:rPr lang="en" sz="1200" b="0" i="0" u="none" strike="noStrike" cap="none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</a:t>
            </a:r>
            <a:r>
              <a:rPr lang="en-US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 in-frame start codon at 32 (c.96; </a:t>
            </a:r>
            <a:r>
              <a:rPr lang="en-US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kozak</a:t>
            </a:r>
            <a:r>
              <a:rPr lang="en-US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-3G; +4G); at least 4 P/LP variants in ClinVar upstream of c.96</a:t>
            </a:r>
            <a:endParaRPr lang="en" sz="1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0" name="Google Shape;160;p13"/>
          <p:cNvSpPr/>
          <p:nvPr/>
        </p:nvSpPr>
        <p:spPr>
          <a:xfrm>
            <a:off x="10945225" y="141614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62" name="Google Shape;162;p13"/>
          <p:cNvSpPr/>
          <p:nvPr/>
        </p:nvSpPr>
        <p:spPr>
          <a:xfrm>
            <a:off x="1680250" y="9768325"/>
            <a:ext cx="2327100" cy="910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ulti e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xon d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eletion –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</a:t>
            </a: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cxnSp>
        <p:nvCxnSpPr>
          <p:cNvPr id="163" name="Google Shape;163;p13"/>
          <p:cNvCxnSpPr>
            <a:stCxn id="125" idx="3"/>
            <a:endCxn id="128" idx="1"/>
          </p:cNvCxnSpPr>
          <p:nvPr/>
        </p:nvCxnSpPr>
        <p:spPr>
          <a:xfrm rot="10800000" flipH="1">
            <a:off x="1186125" y="8392225"/>
            <a:ext cx="515100" cy="1675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4" name="Google Shape;164;p13"/>
          <p:cNvCxnSpPr>
            <a:stCxn id="125" idx="3"/>
            <a:endCxn id="126" idx="1"/>
          </p:cNvCxnSpPr>
          <p:nvPr/>
        </p:nvCxnSpPr>
        <p:spPr>
          <a:xfrm rot="10800000" flipH="1">
            <a:off x="1186125" y="9139525"/>
            <a:ext cx="515100" cy="92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5" name="Google Shape;165;p13"/>
          <p:cNvCxnSpPr>
            <a:stCxn id="125" idx="3"/>
            <a:endCxn id="162" idx="1"/>
          </p:cNvCxnSpPr>
          <p:nvPr/>
        </p:nvCxnSpPr>
        <p:spPr>
          <a:xfrm>
            <a:off x="1186125" y="10067425"/>
            <a:ext cx="494100" cy="156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6" name="Google Shape;166;p13"/>
          <p:cNvCxnSpPr>
            <a:stCxn id="125" idx="3"/>
            <a:endCxn id="127" idx="1"/>
          </p:cNvCxnSpPr>
          <p:nvPr/>
        </p:nvCxnSpPr>
        <p:spPr>
          <a:xfrm>
            <a:off x="1186125" y="10067425"/>
            <a:ext cx="515100" cy="1238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7" name="Google Shape;167;p13"/>
          <p:cNvCxnSpPr>
            <a:stCxn id="128" idx="3"/>
            <a:endCxn id="134" idx="1"/>
          </p:cNvCxnSpPr>
          <p:nvPr/>
        </p:nvCxnSpPr>
        <p:spPr>
          <a:xfrm>
            <a:off x="4028300" y="8392200"/>
            <a:ext cx="6916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8" name="Google Shape;168;p13"/>
          <p:cNvCxnSpPr>
            <a:stCxn id="126" idx="3"/>
            <a:endCxn id="129" idx="1"/>
          </p:cNvCxnSpPr>
          <p:nvPr/>
        </p:nvCxnSpPr>
        <p:spPr>
          <a:xfrm flipV="1">
            <a:off x="4028300" y="8857600"/>
            <a:ext cx="551025" cy="2818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0" name="Google Shape;170;p13"/>
          <p:cNvCxnSpPr>
            <a:stCxn id="162" idx="3"/>
            <a:endCxn id="130" idx="1"/>
          </p:cNvCxnSpPr>
          <p:nvPr/>
        </p:nvCxnSpPr>
        <p:spPr>
          <a:xfrm flipV="1">
            <a:off x="4007350" y="9461500"/>
            <a:ext cx="537050" cy="76192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2" name="Google Shape;172;p13"/>
          <p:cNvCxnSpPr>
            <a:stCxn id="127" idx="3"/>
            <a:endCxn id="132" idx="1"/>
          </p:cNvCxnSpPr>
          <p:nvPr/>
        </p:nvCxnSpPr>
        <p:spPr>
          <a:xfrm rot="10800000" flipH="1">
            <a:off x="4028300" y="10697900"/>
            <a:ext cx="544800" cy="607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3" name="Google Shape;173;p13"/>
          <p:cNvCxnSpPr>
            <a:stCxn id="127" idx="3"/>
            <a:endCxn id="135" idx="1"/>
          </p:cNvCxnSpPr>
          <p:nvPr/>
        </p:nvCxnSpPr>
        <p:spPr>
          <a:xfrm>
            <a:off x="4028300" y="11305400"/>
            <a:ext cx="516000" cy="395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5" name="Google Shape;175;p13"/>
          <p:cNvCxnSpPr>
            <a:stCxn id="132" idx="3"/>
            <a:endCxn id="197" idx="1"/>
          </p:cNvCxnSpPr>
          <p:nvPr/>
        </p:nvCxnSpPr>
        <p:spPr>
          <a:xfrm>
            <a:off x="5653875" y="10697875"/>
            <a:ext cx="544350" cy="40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6" name="Google Shape;176;p13"/>
          <p:cNvCxnSpPr>
            <a:stCxn id="129" idx="3"/>
            <a:endCxn id="136" idx="1"/>
          </p:cNvCxnSpPr>
          <p:nvPr/>
        </p:nvCxnSpPr>
        <p:spPr>
          <a:xfrm>
            <a:off x="10447325" y="8857600"/>
            <a:ext cx="472500" cy="190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8" name="Google Shape;178;p13"/>
          <p:cNvCxnSpPr>
            <a:stCxn id="130" idx="3"/>
            <a:endCxn id="138" idx="1"/>
          </p:cNvCxnSpPr>
          <p:nvPr/>
        </p:nvCxnSpPr>
        <p:spPr>
          <a:xfrm>
            <a:off x="10440900" y="9461500"/>
            <a:ext cx="497975" cy="19587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0" name="Google Shape;180;p13"/>
          <p:cNvCxnSpPr>
            <a:stCxn id="135" idx="3"/>
            <a:endCxn id="142" idx="1"/>
          </p:cNvCxnSpPr>
          <p:nvPr/>
        </p:nvCxnSpPr>
        <p:spPr>
          <a:xfrm>
            <a:off x="10451700" y="11700700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1" name="Google Shape;181;p13"/>
          <p:cNvCxnSpPr>
            <a:stCxn id="143" idx="3"/>
            <a:endCxn id="144" idx="1"/>
          </p:cNvCxnSpPr>
          <p:nvPr/>
        </p:nvCxnSpPr>
        <p:spPr>
          <a:xfrm rot="10800000" flipH="1">
            <a:off x="1186125" y="12238175"/>
            <a:ext cx="515100" cy="587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2" name="Google Shape;182;p13"/>
          <p:cNvCxnSpPr>
            <a:stCxn id="143" idx="3"/>
            <a:endCxn id="145" idx="1"/>
          </p:cNvCxnSpPr>
          <p:nvPr/>
        </p:nvCxnSpPr>
        <p:spPr>
          <a:xfrm rot="10800000" flipH="1">
            <a:off x="1186125" y="12796475"/>
            <a:ext cx="515100" cy="2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3" name="Google Shape;183;p13"/>
          <p:cNvCxnSpPr>
            <a:stCxn id="143" idx="3"/>
            <a:endCxn id="146" idx="1"/>
          </p:cNvCxnSpPr>
          <p:nvPr/>
        </p:nvCxnSpPr>
        <p:spPr>
          <a:xfrm>
            <a:off x="1186125" y="12825875"/>
            <a:ext cx="515100" cy="47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4" name="Google Shape;184;p13"/>
          <p:cNvCxnSpPr>
            <a:stCxn id="144" idx="3"/>
            <a:endCxn id="148" idx="1"/>
          </p:cNvCxnSpPr>
          <p:nvPr/>
        </p:nvCxnSpPr>
        <p:spPr>
          <a:xfrm>
            <a:off x="4028300" y="12238075"/>
            <a:ext cx="505200" cy="318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5" name="Google Shape;185;p13"/>
          <p:cNvCxnSpPr>
            <a:stCxn id="145" idx="3"/>
            <a:endCxn id="148" idx="1"/>
          </p:cNvCxnSpPr>
          <p:nvPr/>
        </p:nvCxnSpPr>
        <p:spPr>
          <a:xfrm rot="10800000" flipH="1">
            <a:off x="4028300" y="12557075"/>
            <a:ext cx="505200" cy="23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6" name="Google Shape;186;p13"/>
          <p:cNvCxnSpPr>
            <a:stCxn id="145" idx="3"/>
            <a:endCxn id="149" idx="1"/>
          </p:cNvCxnSpPr>
          <p:nvPr/>
        </p:nvCxnSpPr>
        <p:spPr>
          <a:xfrm>
            <a:off x="4028300" y="12796475"/>
            <a:ext cx="505500" cy="160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7" name="Google Shape;187;p13"/>
          <p:cNvCxnSpPr>
            <a:stCxn id="147" idx="3"/>
            <a:endCxn id="150" idx="1"/>
          </p:cNvCxnSpPr>
          <p:nvPr/>
        </p:nvCxnSpPr>
        <p:spPr>
          <a:xfrm>
            <a:off x="10441025" y="1218966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8" name="Google Shape;188;p13"/>
          <p:cNvCxnSpPr>
            <a:stCxn id="148" idx="3"/>
            <a:endCxn id="151" idx="1"/>
          </p:cNvCxnSpPr>
          <p:nvPr/>
        </p:nvCxnSpPr>
        <p:spPr>
          <a:xfrm>
            <a:off x="10440925" y="12557100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9" name="Google Shape;189;p13"/>
          <p:cNvCxnSpPr>
            <a:stCxn id="149" idx="3"/>
            <a:endCxn id="152" idx="1"/>
          </p:cNvCxnSpPr>
          <p:nvPr/>
        </p:nvCxnSpPr>
        <p:spPr>
          <a:xfrm>
            <a:off x="10441050" y="12956750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0" name="Google Shape;190;p13"/>
          <p:cNvCxnSpPr>
            <a:stCxn id="156" idx="3"/>
            <a:endCxn id="157" idx="1"/>
          </p:cNvCxnSpPr>
          <p:nvPr/>
        </p:nvCxnSpPr>
        <p:spPr>
          <a:xfrm>
            <a:off x="3865850" y="14305125"/>
            <a:ext cx="617151" cy="109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3" name="Google Shape;193;p13"/>
          <p:cNvCxnSpPr>
            <a:stCxn id="157" idx="3"/>
            <a:endCxn id="160" idx="1"/>
          </p:cNvCxnSpPr>
          <p:nvPr/>
        </p:nvCxnSpPr>
        <p:spPr>
          <a:xfrm flipV="1">
            <a:off x="10264601" y="14299850"/>
            <a:ext cx="680624" cy="1622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5" name="Google Shape;195;p13"/>
          <p:cNvCxnSpPr>
            <a:stCxn id="154" idx="3"/>
            <a:endCxn id="156" idx="1"/>
          </p:cNvCxnSpPr>
          <p:nvPr/>
        </p:nvCxnSpPr>
        <p:spPr>
          <a:xfrm>
            <a:off x="1186125" y="14293573"/>
            <a:ext cx="352625" cy="11552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97" name="Google Shape;197;p13"/>
          <p:cNvSpPr/>
          <p:nvPr/>
        </p:nvSpPr>
        <p:spPr>
          <a:xfrm>
            <a:off x="6198225" y="10212475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variants in this exon are not frequent in the general population and exon is present in biologically-relevant transcript(s)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8" name="Google Shape;198;p13"/>
          <p:cNvSpPr/>
          <p:nvPr/>
        </p:nvSpPr>
        <p:spPr>
          <a:xfrm>
            <a:off x="9188550" y="102061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&gt;10% of protein</a:t>
            </a:r>
            <a:endParaRPr/>
          </a:p>
        </p:txBody>
      </p:sp>
      <p:sp>
        <p:nvSpPr>
          <p:cNvPr id="199" name="Google Shape;199;p13"/>
          <p:cNvSpPr/>
          <p:nvPr/>
        </p:nvSpPr>
        <p:spPr>
          <a:xfrm>
            <a:off x="9188475" y="1079580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&lt;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10% of p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rotein</a:t>
            </a:r>
            <a:endParaRPr/>
          </a:p>
        </p:txBody>
      </p:sp>
      <p:cxnSp>
        <p:nvCxnSpPr>
          <p:cNvPr id="200" name="Google Shape;200;p13"/>
          <p:cNvCxnSpPr>
            <a:stCxn id="197" idx="3"/>
            <a:endCxn id="198" idx="1"/>
          </p:cNvCxnSpPr>
          <p:nvPr/>
        </p:nvCxnSpPr>
        <p:spPr>
          <a:xfrm flipV="1">
            <a:off x="8816325" y="10432475"/>
            <a:ext cx="372225" cy="2694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1" name="Google Shape;201;p13"/>
          <p:cNvCxnSpPr>
            <a:stCxn id="197" idx="3"/>
            <a:endCxn id="199" idx="1"/>
          </p:cNvCxnSpPr>
          <p:nvPr/>
        </p:nvCxnSpPr>
        <p:spPr>
          <a:xfrm>
            <a:off x="8816325" y="10701925"/>
            <a:ext cx="372150" cy="32022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2" name="Google Shape;202;p13"/>
          <p:cNvCxnSpPr>
            <a:stCxn id="198" idx="3"/>
            <a:endCxn id="140" idx="1"/>
          </p:cNvCxnSpPr>
          <p:nvPr/>
        </p:nvCxnSpPr>
        <p:spPr>
          <a:xfrm>
            <a:off x="10420050" y="10432475"/>
            <a:ext cx="518825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3" name="Google Shape;203;p13"/>
          <p:cNvCxnSpPr>
            <a:stCxn id="199" idx="3"/>
            <a:endCxn id="141" idx="1"/>
          </p:cNvCxnSpPr>
          <p:nvPr/>
        </p:nvCxnSpPr>
        <p:spPr>
          <a:xfrm>
            <a:off x="10419975" y="11022150"/>
            <a:ext cx="51255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0" name="Google Shape;220;p13"/>
          <p:cNvCxnSpPr>
            <a:endCxn id="91" idx="1"/>
          </p:cNvCxnSpPr>
          <p:nvPr/>
        </p:nvCxnSpPr>
        <p:spPr>
          <a:xfrm flipV="1">
            <a:off x="4028325" y="7655850"/>
            <a:ext cx="460975" cy="4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1" name="Google Shape;221;p13"/>
          <p:cNvCxnSpPr>
            <a:stCxn id="146" idx="3"/>
            <a:endCxn id="153" idx="1"/>
          </p:cNvCxnSpPr>
          <p:nvPr/>
        </p:nvCxnSpPr>
        <p:spPr>
          <a:xfrm>
            <a:off x="4028300" y="13299125"/>
            <a:ext cx="691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2" name="Google Shape;222;p13"/>
          <p:cNvCxnSpPr>
            <a:stCxn id="144" idx="3"/>
            <a:endCxn id="147" idx="1"/>
          </p:cNvCxnSpPr>
          <p:nvPr/>
        </p:nvCxnSpPr>
        <p:spPr>
          <a:xfrm rot="10800000" flipH="1">
            <a:off x="4028300" y="12189775"/>
            <a:ext cx="505500" cy="48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69" name="Google Shape;132;p13"/>
          <p:cNvSpPr/>
          <p:nvPr/>
        </p:nvSpPr>
        <p:spPr>
          <a:xfrm>
            <a:off x="4509475" y="5823025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171" name="Google Shape;140;p13"/>
          <p:cNvSpPr/>
          <p:nvPr/>
        </p:nvSpPr>
        <p:spPr>
          <a:xfrm>
            <a:off x="10875375" y="6174575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74" name="Google Shape;141;p13"/>
          <p:cNvSpPr/>
          <p:nvPr/>
        </p:nvSpPr>
        <p:spPr>
          <a:xfrm>
            <a:off x="10869025" y="6740700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VS1_Moderate</a:t>
            </a:r>
            <a:endParaRPr/>
          </a:p>
        </p:txBody>
      </p:sp>
      <p:cxnSp>
        <p:nvCxnSpPr>
          <p:cNvPr id="177" name="Google Shape;172;p13"/>
          <p:cNvCxnSpPr>
            <a:stCxn id="83" idx="3"/>
            <a:endCxn id="169" idx="1"/>
          </p:cNvCxnSpPr>
          <p:nvPr/>
        </p:nvCxnSpPr>
        <p:spPr>
          <a:xfrm flipV="1">
            <a:off x="4028325" y="6602125"/>
            <a:ext cx="481150" cy="46727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9" name="Google Shape;175;p13"/>
          <p:cNvCxnSpPr>
            <a:stCxn id="169" idx="3"/>
            <a:endCxn id="204" idx="1"/>
          </p:cNvCxnSpPr>
          <p:nvPr/>
        </p:nvCxnSpPr>
        <p:spPr>
          <a:xfrm>
            <a:off x="5590375" y="6602125"/>
            <a:ext cx="544350" cy="40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04" name="Google Shape;197;p13"/>
          <p:cNvSpPr/>
          <p:nvPr/>
        </p:nvSpPr>
        <p:spPr>
          <a:xfrm>
            <a:off x="6134725" y="6116725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variants in this exon are not frequent in the general population and exon is present in biologically-relevant transcript(s)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5" name="Google Shape;198;p13"/>
          <p:cNvSpPr/>
          <p:nvPr/>
        </p:nvSpPr>
        <p:spPr>
          <a:xfrm>
            <a:off x="9125050" y="611037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&gt;10% of protein</a:t>
            </a:r>
            <a:endParaRPr/>
          </a:p>
        </p:txBody>
      </p:sp>
      <p:sp>
        <p:nvSpPr>
          <p:cNvPr id="206" name="Google Shape;199;p13"/>
          <p:cNvSpPr/>
          <p:nvPr/>
        </p:nvSpPr>
        <p:spPr>
          <a:xfrm>
            <a:off x="9124975" y="670005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&lt;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10% of p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rotein</a:t>
            </a:r>
            <a:endParaRPr/>
          </a:p>
        </p:txBody>
      </p:sp>
      <p:cxnSp>
        <p:nvCxnSpPr>
          <p:cNvPr id="207" name="Google Shape;200;p13"/>
          <p:cNvCxnSpPr>
            <a:stCxn id="204" idx="3"/>
            <a:endCxn id="205" idx="1"/>
          </p:cNvCxnSpPr>
          <p:nvPr/>
        </p:nvCxnSpPr>
        <p:spPr>
          <a:xfrm flipV="1">
            <a:off x="8752825" y="6336725"/>
            <a:ext cx="372225" cy="2694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8" name="Google Shape;201;p13"/>
          <p:cNvCxnSpPr>
            <a:stCxn id="204" idx="3"/>
            <a:endCxn id="206" idx="1"/>
          </p:cNvCxnSpPr>
          <p:nvPr/>
        </p:nvCxnSpPr>
        <p:spPr>
          <a:xfrm>
            <a:off x="8752825" y="6606175"/>
            <a:ext cx="372150" cy="32022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9" name="Google Shape;202;p13"/>
          <p:cNvCxnSpPr>
            <a:stCxn id="205" idx="3"/>
            <a:endCxn id="171" idx="1"/>
          </p:cNvCxnSpPr>
          <p:nvPr/>
        </p:nvCxnSpPr>
        <p:spPr>
          <a:xfrm>
            <a:off x="10356550" y="6336725"/>
            <a:ext cx="518825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10" name="Google Shape;203;p13"/>
          <p:cNvCxnSpPr>
            <a:stCxn id="206" idx="3"/>
            <a:endCxn id="174" idx="1"/>
          </p:cNvCxnSpPr>
          <p:nvPr/>
        </p:nvCxnSpPr>
        <p:spPr>
          <a:xfrm>
            <a:off x="10356475" y="6926400"/>
            <a:ext cx="51255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93AEFD595263468CEA26E4B584D716" ma:contentTypeVersion="14" ma:contentTypeDescription="Create a new document." ma:contentTypeScope="" ma:versionID="d4986a21dd6e6bd2ca1c88e8be4ed681">
  <xsd:schema xmlns:xsd="http://www.w3.org/2001/XMLSchema" xmlns:xs="http://www.w3.org/2001/XMLSchema" xmlns:p="http://schemas.microsoft.com/office/2006/metadata/properties" xmlns:ns3="f7d0c790-c4ff-4ea4-97d5-98dea7988b9b" xmlns:ns4="837ea372-e31a-4263-ae56-4abf58ee75fc" targetNamespace="http://schemas.microsoft.com/office/2006/metadata/properties" ma:root="true" ma:fieldsID="e3d5869a52103a318f47219349479764" ns3:_="" ns4:_="">
    <xsd:import namespace="f7d0c790-c4ff-4ea4-97d5-98dea7988b9b"/>
    <xsd:import namespace="837ea372-e31a-4263-ae56-4abf58ee75f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d0c790-c4ff-4ea4-97d5-98dea7988b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7ea372-e31a-4263-ae56-4abf58ee75fc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1A4ECA-9BFA-4DBD-ABBC-1336D0FF07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d0c790-c4ff-4ea4-97d5-98dea7988b9b"/>
    <ds:schemaRef ds:uri="837ea372-e31a-4263-ae56-4abf58ee75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A06640F-3D70-4146-8ECF-2D5E58892E49}">
  <ds:schemaRefs>
    <ds:schemaRef ds:uri="http://purl.org/dc/dcmitype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www.w3.org/XML/1998/namespace"/>
    <ds:schemaRef ds:uri="f7d0c790-c4ff-4ea4-97d5-98dea7988b9b"/>
    <ds:schemaRef ds:uri="http://schemas.microsoft.com/office/infopath/2007/PartnerControls"/>
    <ds:schemaRef ds:uri="http://schemas.openxmlformats.org/package/2006/metadata/core-properties"/>
    <ds:schemaRef ds:uri="837ea372-e31a-4263-ae56-4abf58ee75fc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BE82F98-71F7-419B-BF01-460A187D1D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1700</TotalTime>
  <Words>691</Words>
  <Application>Microsoft Office PowerPoint</Application>
  <PresentationFormat>Custom</PresentationFormat>
  <Paragraphs>81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Mohan, Shruthi</dc:creator>
  <cp:lastModifiedBy>Lee, Kristy</cp:lastModifiedBy>
  <cp:revision>31</cp:revision>
  <dcterms:modified xsi:type="dcterms:W3CDTF">2023-06-13T14:50:33Z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0x0101009393AEFD595263468CEA26E4B584D716</vt:lpwstr>
  </property>
</Properties>
</file>