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4F2CC2-8FD1-F84E-B518-B5DC1B009A11}" type="datetimeFigureOut">
              <a:rPr lang="en-US" smtClean="0"/>
              <a:t>1/31/25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B7F368-E507-DC4F-B86C-957E033645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786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EF5AC0-F1F3-EE78-ECA4-419A0AA409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CBB587-DECB-440C-CC80-4F0EF0FFAD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0C6388-5395-CAA1-4E54-6DEEBC0EA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9B151-E7BD-DD4B-B95D-4E7CB5F91958}" type="datetimeFigureOut">
              <a:rPr lang="en-US" smtClean="0"/>
              <a:t>1/31/25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118F4C-60B1-B63A-4649-64BF8841D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67A93C-B338-ABAB-6AB8-6E010F7BD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7AE1-4457-6841-ADDC-4498AB6FD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296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315EE3-02CA-B77E-AA6F-9C685574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09055B-A1BD-40F1-EB5C-F465A8B14F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596752-74DD-7EB5-23C8-8E61C78AB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9B151-E7BD-DD4B-B95D-4E7CB5F91958}" type="datetimeFigureOut">
              <a:rPr lang="en-US" smtClean="0"/>
              <a:t>1/31/25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B6637-BD57-7314-BB2A-A18D1D1E9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0ACB9F-1066-F5B6-B385-783E7401E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7AE1-4457-6841-ADDC-4498AB6FD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722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7859CE-D029-7EE4-A63B-E63DF4A19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D07831-4F68-7C8D-B263-0E97EE97FC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C1084B-B6FE-57A0-3DCF-DFE7DBFF5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9B151-E7BD-DD4B-B95D-4E7CB5F91958}" type="datetimeFigureOut">
              <a:rPr lang="en-US" smtClean="0"/>
              <a:t>1/31/25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199C75-00CC-CD17-3B54-829E5D22D2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AB9AB3-B352-5EAC-6CC2-5C11930FB7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7AE1-4457-6841-ADDC-4498AB6FD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9213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03610-714F-A633-E196-AF7AA908B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CE7B3-8684-A2CD-EF3F-CA6D378DCE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9902EB-F4F6-0E90-43A7-737DE467BB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7AB5E9-BB02-679B-D5BE-E5723DF21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9B151-E7BD-DD4B-B95D-4E7CB5F91958}" type="datetimeFigureOut">
              <a:rPr lang="en-US" smtClean="0"/>
              <a:t>1/31/25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506C94-CA05-36BB-E5C5-5BA08CA57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CC2EFD-4363-CF84-8309-7B282CE5DE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7AE1-4457-6841-ADDC-4498AB6FD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006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2C9416-748F-FE3C-F0FC-90BBB1F24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B02E1A-F559-D07F-BEFA-9D4393BE5B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85D4CD-E9DD-EE96-595D-BE56A63FF4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750FA7-752F-B4E4-A019-C29E7AA310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A1576B3-1879-4E3A-C48B-FA1C4FA63C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5AA8A10-ACD9-1EE2-6CB7-EF3E8FB58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9B151-E7BD-DD4B-B95D-4E7CB5F91958}" type="datetimeFigureOut">
              <a:rPr lang="en-US" smtClean="0"/>
              <a:t>1/31/25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9147F0-18C1-C879-2D53-BE34D393B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8B6E54-F4AB-36E0-8757-5FFF38C59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7AE1-4457-6841-ADDC-4498AB6FD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63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79941-7D2D-000F-1762-43B6B782C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11A276-C751-BEA9-C882-7B08B63C9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9B151-E7BD-DD4B-B95D-4E7CB5F91958}" type="datetimeFigureOut">
              <a:rPr lang="en-US" smtClean="0"/>
              <a:t>1/31/25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510D49-A9DC-1890-BDCE-63289488E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62CC5E-721F-079C-F1FD-AD6F1060A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7AE1-4457-6841-ADDC-4498AB6FD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531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528F432-6129-1623-B512-58837859A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9B151-E7BD-DD4B-B95D-4E7CB5F91958}" type="datetimeFigureOut">
              <a:rPr lang="en-US" smtClean="0"/>
              <a:t>1/31/25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F5EF87E-BACA-AE3C-209B-C190B33AD5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8E2E06-1E7B-5CAB-C29D-FC265F85B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7AE1-4457-6841-ADDC-4498AB6FD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641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A9B8C-251D-0AF4-23BF-F5ACDB41D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49CDA0-842E-BCF4-793E-95125A8B42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AF9CC0-7DCE-3FD1-97B9-C95ADD0EE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4C8CD-0077-C66C-3D9F-4F2024D9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9B151-E7BD-DD4B-B95D-4E7CB5F91958}" type="datetimeFigureOut">
              <a:rPr lang="en-US" smtClean="0"/>
              <a:t>1/31/25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A62C97-1E04-B615-D6D5-E8A8A1F7BB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DEE39E-F3F8-E9D2-B8A4-D579AD6465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7AE1-4457-6841-ADDC-4498AB6FD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568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200014-B857-6DC6-7783-183D88678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EA98822-365A-2E0A-A775-34C482F5A9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DCCE94-C04C-4BDB-B936-572D24E1BF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56AC34-825B-5B3A-BF75-A9A043E489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9B151-E7BD-DD4B-B95D-4E7CB5F91958}" type="datetimeFigureOut">
              <a:rPr lang="en-US" smtClean="0"/>
              <a:t>1/31/25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B3F0B7-D4A3-E197-44CF-B1C23A173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15239C-C97B-4810-A890-3C9BE12B98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7AE1-4457-6841-ADDC-4498AB6FD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921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C63BD1-96C2-95AF-80A8-9C252288D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C7C826-13F4-A032-6779-B141F49D40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0AFBF6-F9EB-04DC-CA1A-9467DDCA8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9B151-E7BD-DD4B-B95D-4E7CB5F91958}" type="datetimeFigureOut">
              <a:rPr lang="en-US" smtClean="0"/>
              <a:t>1/31/25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13E2A-C599-7578-989C-16171A879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4C7627-55D1-1C67-1906-2AC0DA07D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7AE1-4457-6841-ADDC-4498AB6FD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28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D7C7FF6-ECC1-AF20-A24A-FB72DA0EFC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680E00-5D2C-E0EB-C8E6-08FB9087BE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8B2CB1-CB58-BEE5-39D7-326933598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9B151-E7BD-DD4B-B95D-4E7CB5F91958}" type="datetimeFigureOut">
              <a:rPr lang="en-US" smtClean="0"/>
              <a:t>1/31/25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33C225-6D90-918B-24CB-7BA3125E8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AAE3DD-D829-8A92-52B8-27FD54215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C07AE1-4457-6841-ADDC-4498AB6FD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935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3B7E65-46F8-5A4F-EA4F-0CEF278B7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03F946-AB22-980F-B2D5-F8EC5BBAE7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BBCFA0-825E-11C1-C086-17F46F8DCD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59B151-E7BD-DD4B-B95D-4E7CB5F91958}" type="datetimeFigureOut">
              <a:rPr lang="en-US" smtClean="0"/>
              <a:t>1/31/25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5E1DBE-F80D-E601-945B-06BEED2971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B74EC4-3EB0-942C-D908-B6F6115C93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DC07AE1-4457-6841-ADDC-4498AB6FD8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292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"/>
          <p:cNvSpPr/>
          <p:nvPr/>
        </p:nvSpPr>
        <p:spPr>
          <a:xfrm>
            <a:off x="837214" y="1631704"/>
            <a:ext cx="1307290" cy="351756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Non-functional (Kato)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44" name="Google Shape;144;p2"/>
          <p:cNvSpPr/>
          <p:nvPr/>
        </p:nvSpPr>
        <p:spPr>
          <a:xfrm>
            <a:off x="4008106" y="1630200"/>
            <a:ext cx="2027376" cy="360576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rgbClr val="5252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Partially functional (Kato)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45" name="Google Shape;145;p2"/>
          <p:cNvCxnSpPr>
            <a:stCxn id="143" idx="2"/>
            <a:endCxn id="146" idx="0"/>
          </p:cNvCxnSpPr>
          <p:nvPr/>
        </p:nvCxnSpPr>
        <p:spPr>
          <a:xfrm flipH="1">
            <a:off x="754659" y="1983460"/>
            <a:ext cx="736200" cy="2709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47" name="Google Shape;147;p2"/>
          <p:cNvCxnSpPr>
            <a:stCxn id="143" idx="2"/>
            <a:endCxn id="148" idx="0"/>
          </p:cNvCxnSpPr>
          <p:nvPr/>
        </p:nvCxnSpPr>
        <p:spPr>
          <a:xfrm>
            <a:off x="1490859" y="1983460"/>
            <a:ext cx="782100" cy="2757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49" name="Google Shape;149;p2"/>
          <p:cNvCxnSpPr>
            <a:stCxn id="144" idx="2"/>
            <a:endCxn id="150" idx="0"/>
          </p:cNvCxnSpPr>
          <p:nvPr/>
        </p:nvCxnSpPr>
        <p:spPr>
          <a:xfrm flipH="1">
            <a:off x="4020994" y="1990776"/>
            <a:ext cx="1000800" cy="2577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51" name="Google Shape;151;p2"/>
          <p:cNvCxnSpPr>
            <a:endCxn id="152" idx="0"/>
          </p:cNvCxnSpPr>
          <p:nvPr/>
        </p:nvCxnSpPr>
        <p:spPr>
          <a:xfrm flipH="1">
            <a:off x="754799" y="2807257"/>
            <a:ext cx="6600" cy="4752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53" name="Google Shape;153;p2"/>
          <p:cNvCxnSpPr>
            <a:endCxn id="154" idx="0"/>
          </p:cNvCxnSpPr>
          <p:nvPr/>
        </p:nvCxnSpPr>
        <p:spPr>
          <a:xfrm>
            <a:off x="2273011" y="2821718"/>
            <a:ext cx="0" cy="4644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52" name="Google Shape;152;p2"/>
          <p:cNvSpPr/>
          <p:nvPr/>
        </p:nvSpPr>
        <p:spPr>
          <a:xfrm>
            <a:off x="540571" y="3282457"/>
            <a:ext cx="428455" cy="218830"/>
          </a:xfrm>
          <a:prstGeom prst="roundRect">
            <a:avLst>
              <a:gd name="adj" fmla="val 16667"/>
            </a:avLst>
          </a:prstGeom>
          <a:solidFill>
            <a:srgbClr val="850707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PS3</a:t>
            </a:r>
            <a:endParaRPr sz="700" b="0" i="0" u="none" strike="noStrike" cap="non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4" name="Google Shape;154;p2"/>
          <p:cNvSpPr/>
          <p:nvPr/>
        </p:nvSpPr>
        <p:spPr>
          <a:xfrm>
            <a:off x="1772585" y="3286118"/>
            <a:ext cx="1000851" cy="215169"/>
          </a:xfrm>
          <a:prstGeom prst="roundRect">
            <a:avLst>
              <a:gd name="adj" fmla="val 16667"/>
            </a:avLst>
          </a:prstGeom>
          <a:solidFill>
            <a:srgbClr val="FBD9D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PS3_Supporting</a:t>
            </a:r>
            <a:endParaRPr sz="7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5" name="Google Shape;155;p2"/>
          <p:cNvSpPr/>
          <p:nvPr/>
        </p:nvSpPr>
        <p:spPr>
          <a:xfrm>
            <a:off x="5693160" y="3282456"/>
            <a:ext cx="1020978" cy="235545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BS3_Supporting</a:t>
            </a:r>
            <a:endParaRPr sz="7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46" name="Google Shape;146;p2"/>
          <p:cNvSpPr/>
          <p:nvPr/>
        </p:nvSpPr>
        <p:spPr>
          <a:xfrm>
            <a:off x="57335" y="2254424"/>
            <a:ext cx="1394929" cy="565177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LOF (Other assay   e.g. </a:t>
            </a:r>
            <a:r>
              <a:rPr lang="en-AU" sz="900" b="0" i="0" u="none" strike="noStrike" cap="none" dirty="0" err="1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Giacomelli</a:t>
            </a:r>
            <a:r>
              <a:rPr lang="en-AU" sz="900" b="0" i="0" u="none" strike="noStrike" cap="none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, Kotler)</a:t>
            </a:r>
            <a:endParaRPr sz="900" b="0" i="0" u="none" strike="noStrike" cap="none" dirty="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6" name="Google Shape;156;p2"/>
          <p:cNvSpPr txBox="1"/>
          <p:nvPr/>
        </p:nvSpPr>
        <p:spPr>
          <a:xfrm>
            <a:off x="0" y="13969"/>
            <a:ext cx="866692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Helvetica Neue"/>
              <a:buNone/>
            </a:pPr>
            <a:r>
              <a:rPr lang="en-AU" sz="1800" b="0" i="0" u="none" strike="noStrike" cap="none" dirty="0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Functional flowchart</a:t>
            </a:r>
            <a:endParaRPr sz="1800" b="0" i="0" u="none" strike="noStrike" cap="none" dirty="0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7" name="Google Shape;157;p2"/>
          <p:cNvSpPr/>
          <p:nvPr/>
        </p:nvSpPr>
        <p:spPr>
          <a:xfrm>
            <a:off x="3923171" y="819293"/>
            <a:ext cx="2197245" cy="351756"/>
          </a:xfrm>
          <a:prstGeom prst="roundRect">
            <a:avLst>
              <a:gd name="adj" fmla="val 16667"/>
            </a:avLst>
          </a:prstGeom>
          <a:solidFill>
            <a:srgbClr val="EEEEEE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Missense variants with Kato data available</a:t>
            </a:r>
            <a:endParaRPr sz="900" b="1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58" name="Google Shape;158;p2"/>
          <p:cNvCxnSpPr/>
          <p:nvPr/>
        </p:nvCxnSpPr>
        <p:spPr>
          <a:xfrm rot="10800000" flipH="1">
            <a:off x="1490859" y="1321409"/>
            <a:ext cx="6422502" cy="2761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59" name="Google Shape;159;p2"/>
          <p:cNvCxnSpPr/>
          <p:nvPr/>
        </p:nvCxnSpPr>
        <p:spPr>
          <a:xfrm>
            <a:off x="1496119" y="1316152"/>
            <a:ext cx="0" cy="31884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60" name="Google Shape;160;p2"/>
          <p:cNvCxnSpPr>
            <a:stCxn id="157" idx="2"/>
            <a:endCxn id="144" idx="0"/>
          </p:cNvCxnSpPr>
          <p:nvPr/>
        </p:nvCxnSpPr>
        <p:spPr>
          <a:xfrm>
            <a:off x="5021794" y="1171049"/>
            <a:ext cx="0" cy="4593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61" name="Google Shape;161;p2"/>
          <p:cNvCxnSpPr>
            <a:endCxn id="162" idx="0"/>
          </p:cNvCxnSpPr>
          <p:nvPr/>
        </p:nvCxnSpPr>
        <p:spPr>
          <a:xfrm>
            <a:off x="7913361" y="1322692"/>
            <a:ext cx="0" cy="3123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48" name="Google Shape;148;p2"/>
          <p:cNvSpPr/>
          <p:nvPr/>
        </p:nvSpPr>
        <p:spPr>
          <a:xfrm>
            <a:off x="1572288" y="2259081"/>
            <a:ext cx="1401447" cy="565177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noLOF (Giacomelli)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BUT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Abnormal (Kawaguchi)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50" name="Google Shape;150;p2"/>
          <p:cNvSpPr/>
          <p:nvPr/>
        </p:nvSpPr>
        <p:spPr>
          <a:xfrm>
            <a:off x="3049572" y="2248409"/>
            <a:ext cx="1943009" cy="823674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LOF (Giacomelli)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AND/OR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LOF (Other assay e.g. Kotler)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alibri"/>
              <a:buNone/>
            </a:pP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1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Do not use if conflicting evidence</a:t>
            </a:r>
            <a:endParaRPr sz="900" b="0" i="1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63" name="Google Shape;163;p2"/>
          <p:cNvSpPr/>
          <p:nvPr/>
        </p:nvSpPr>
        <p:spPr>
          <a:xfrm>
            <a:off x="5177569" y="2256150"/>
            <a:ext cx="1920819" cy="823674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noLOF (Giacomelli)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AND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noLOF (Other assay e.g. Kotler)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AND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Normal/No data (Kawaguchi)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64" name="Google Shape;164;p2"/>
          <p:cNvCxnSpPr>
            <a:stCxn id="163" idx="0"/>
            <a:endCxn id="144" idx="2"/>
          </p:cNvCxnSpPr>
          <p:nvPr/>
        </p:nvCxnSpPr>
        <p:spPr>
          <a:xfrm rot="10800000">
            <a:off x="5021679" y="1990650"/>
            <a:ext cx="1116300" cy="2655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62" name="Google Shape;162;p2"/>
          <p:cNvSpPr/>
          <p:nvPr/>
        </p:nvSpPr>
        <p:spPr>
          <a:xfrm>
            <a:off x="7259716" y="1634992"/>
            <a:ext cx="1307290" cy="351756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Functional (Kato)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65" name="Google Shape;165;p2"/>
          <p:cNvSpPr/>
          <p:nvPr/>
        </p:nvSpPr>
        <p:spPr>
          <a:xfrm>
            <a:off x="7180583" y="2267073"/>
            <a:ext cx="1465556" cy="565177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Helvetica Neue"/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noLOF (Other assay e.g. Giacomelli, Kotler)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66" name="Google Shape;166;p2"/>
          <p:cNvCxnSpPr>
            <a:stCxn id="150" idx="2"/>
            <a:endCxn id="167" idx="0"/>
          </p:cNvCxnSpPr>
          <p:nvPr/>
        </p:nvCxnSpPr>
        <p:spPr>
          <a:xfrm>
            <a:off x="4021077" y="3072083"/>
            <a:ext cx="0" cy="2367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67" name="Google Shape;167;p2"/>
          <p:cNvSpPr/>
          <p:nvPr/>
        </p:nvSpPr>
        <p:spPr>
          <a:xfrm>
            <a:off x="3520654" y="3308798"/>
            <a:ext cx="1000845" cy="21883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PS3_Moderate</a:t>
            </a:r>
            <a:endParaRPr sz="700" b="0" i="0" u="none" strike="noStrike" cap="non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68" name="Google Shape;168;p2"/>
          <p:cNvCxnSpPr/>
          <p:nvPr/>
        </p:nvCxnSpPr>
        <p:spPr>
          <a:xfrm>
            <a:off x="6196206" y="3072083"/>
            <a:ext cx="0" cy="209202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169" name="Google Shape;169;p2"/>
          <p:cNvCxnSpPr>
            <a:stCxn id="165" idx="2"/>
            <a:endCxn id="170" idx="0"/>
          </p:cNvCxnSpPr>
          <p:nvPr/>
        </p:nvCxnSpPr>
        <p:spPr>
          <a:xfrm flipH="1">
            <a:off x="7911561" y="2832250"/>
            <a:ext cx="1800" cy="4518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70" name="Google Shape;170;p2"/>
          <p:cNvSpPr/>
          <p:nvPr/>
        </p:nvSpPr>
        <p:spPr>
          <a:xfrm>
            <a:off x="7697189" y="3284181"/>
            <a:ext cx="428455" cy="233820"/>
          </a:xfrm>
          <a:prstGeom prst="roundRect">
            <a:avLst>
              <a:gd name="adj" fmla="val 16667"/>
            </a:avLst>
          </a:prstGeom>
          <a:solidFill>
            <a:srgbClr val="036105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BS3</a:t>
            </a:r>
            <a:endParaRPr sz="700" b="0" i="0" u="none" strike="noStrike" cap="none">
              <a:solidFill>
                <a:schemeClr val="lt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71" name="Google Shape;171;p2"/>
          <p:cNvSpPr/>
          <p:nvPr/>
        </p:nvSpPr>
        <p:spPr>
          <a:xfrm>
            <a:off x="8966322" y="822176"/>
            <a:ext cx="2857496" cy="351756"/>
          </a:xfrm>
          <a:prstGeom prst="roundRect">
            <a:avLst>
              <a:gd name="adj" fmla="val 16667"/>
            </a:avLst>
          </a:prstGeom>
          <a:solidFill>
            <a:srgbClr val="EEEEEE"/>
          </a:solidFill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Missense variants with no available Kato data and Small Deletions with available Kotler data</a:t>
            </a:r>
            <a:endParaRPr sz="900" b="1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72" name="Google Shape;172;p2"/>
          <p:cNvCxnSpPr>
            <a:stCxn id="162" idx="2"/>
            <a:endCxn id="165" idx="0"/>
          </p:cNvCxnSpPr>
          <p:nvPr/>
        </p:nvCxnSpPr>
        <p:spPr>
          <a:xfrm>
            <a:off x="7913361" y="1986748"/>
            <a:ext cx="0" cy="2802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73" name="Google Shape;173;p2"/>
          <p:cNvCxnSpPr/>
          <p:nvPr/>
        </p:nvCxnSpPr>
        <p:spPr>
          <a:xfrm>
            <a:off x="10395070" y="1183351"/>
            <a:ext cx="0" cy="163575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74" name="Google Shape;174;p2"/>
          <p:cNvCxnSpPr/>
          <p:nvPr/>
        </p:nvCxnSpPr>
        <p:spPr>
          <a:xfrm rot="10800000">
            <a:off x="9505613" y="1346926"/>
            <a:ext cx="1716569" cy="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75" name="Google Shape;175;p2"/>
          <p:cNvSpPr/>
          <p:nvPr/>
        </p:nvSpPr>
        <p:spPr>
          <a:xfrm>
            <a:off x="8668839" y="1631704"/>
            <a:ext cx="1673549" cy="538628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LOF (Kotler)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AND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LOF/No data (Giacomelli)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176" name="Google Shape;176;p2"/>
          <p:cNvSpPr/>
          <p:nvPr/>
        </p:nvSpPr>
        <p:spPr>
          <a:xfrm>
            <a:off x="10476449" y="1631704"/>
            <a:ext cx="1673545" cy="538628"/>
          </a:xfrm>
          <a:prstGeom prst="roundRect">
            <a:avLst>
              <a:gd name="adj" fmla="val 16667"/>
            </a:avLst>
          </a:prstGeom>
          <a:noFill/>
          <a:ln w="1905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noLOF (Kotler)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AND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AU" sz="9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noLOF/No data (Giacomelli)</a:t>
            </a:r>
            <a:endParaRPr sz="9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77" name="Google Shape;177;p2"/>
          <p:cNvCxnSpPr>
            <a:endCxn id="175" idx="0"/>
          </p:cNvCxnSpPr>
          <p:nvPr/>
        </p:nvCxnSpPr>
        <p:spPr>
          <a:xfrm>
            <a:off x="9505614" y="1347004"/>
            <a:ext cx="0" cy="28470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178" name="Google Shape;178;p2"/>
          <p:cNvCxnSpPr/>
          <p:nvPr/>
        </p:nvCxnSpPr>
        <p:spPr>
          <a:xfrm>
            <a:off x="11222182" y="1346926"/>
            <a:ext cx="0" cy="297080"/>
          </a:xfrm>
          <a:prstGeom prst="straightConnector1">
            <a:avLst/>
          </a:prstGeom>
          <a:noFill/>
          <a:ln w="9525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79" name="Google Shape;179;p2"/>
          <p:cNvSpPr/>
          <p:nvPr/>
        </p:nvSpPr>
        <p:spPr>
          <a:xfrm>
            <a:off x="9005187" y="3293809"/>
            <a:ext cx="1000851" cy="233819"/>
          </a:xfrm>
          <a:prstGeom prst="roundRect">
            <a:avLst>
              <a:gd name="adj" fmla="val 16667"/>
            </a:avLst>
          </a:prstGeom>
          <a:solidFill>
            <a:srgbClr val="FBD9D6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PS3_Supporting</a:t>
            </a:r>
            <a:endParaRPr sz="7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80" name="Google Shape;180;p2"/>
          <p:cNvCxnSpPr>
            <a:stCxn id="175" idx="2"/>
            <a:endCxn id="179" idx="0"/>
          </p:cNvCxnSpPr>
          <p:nvPr/>
        </p:nvCxnSpPr>
        <p:spPr>
          <a:xfrm>
            <a:off x="9505614" y="2170332"/>
            <a:ext cx="0" cy="11235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181" name="Google Shape;181;p2"/>
          <p:cNvSpPr/>
          <p:nvPr/>
        </p:nvSpPr>
        <p:spPr>
          <a:xfrm>
            <a:off x="10711693" y="3288132"/>
            <a:ext cx="1020978" cy="229869"/>
          </a:xfrm>
          <a:prstGeom prst="roundRect">
            <a:avLst>
              <a:gd name="adj" fmla="val 16667"/>
            </a:avLst>
          </a:prstGeom>
          <a:solidFill>
            <a:srgbClr val="92D050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Helvetica Neue"/>
              <a:buNone/>
            </a:pPr>
            <a:r>
              <a:rPr lang="en-AU" sz="700" b="1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BS3_Supporting</a:t>
            </a:r>
            <a:endParaRPr sz="700" b="0" i="0" u="none" strike="noStrike" cap="none">
              <a:solidFill>
                <a:schemeClr val="dk1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cxnSp>
        <p:nvCxnSpPr>
          <p:cNvPr id="182" name="Google Shape;182;p2"/>
          <p:cNvCxnSpPr>
            <a:endCxn id="181" idx="0"/>
          </p:cNvCxnSpPr>
          <p:nvPr/>
        </p:nvCxnSpPr>
        <p:spPr>
          <a:xfrm>
            <a:off x="11222182" y="2185332"/>
            <a:ext cx="0" cy="1102800"/>
          </a:xfrm>
          <a:prstGeom prst="straightConnector1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FB7DFC4D-F5E6-C2E7-F226-ADCC714ABD1D}"/>
              </a:ext>
            </a:extLst>
          </p:cNvPr>
          <p:cNvSpPr txBox="1"/>
          <p:nvPr/>
        </p:nvSpPr>
        <p:spPr>
          <a:xfrm>
            <a:off x="182936" y="4825661"/>
            <a:ext cx="93226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0" i="0" u="none" strike="noStrike" dirty="0">
                <a:solidFill>
                  <a:srgbClr val="000000"/>
                </a:solidFill>
                <a:effectLst/>
                <a:latin typeface="Helvetica" pitchFamily="2" charset="0"/>
              </a:rPr>
              <a:t>Eligible functional studies include Kato (PMID: 12826609), </a:t>
            </a:r>
            <a:r>
              <a:rPr lang="en-US" sz="1000" b="0" i="0" u="none" strike="noStrike" dirty="0" err="1">
                <a:solidFill>
                  <a:srgbClr val="000000"/>
                </a:solidFill>
                <a:effectLst/>
                <a:latin typeface="Helvetica" pitchFamily="2" charset="0"/>
              </a:rPr>
              <a:t>Giacomelli</a:t>
            </a:r>
            <a:r>
              <a:rPr lang="en-US" sz="1000" b="0" i="0" u="none" strike="noStrike" dirty="0">
                <a:solidFill>
                  <a:srgbClr val="000000"/>
                </a:solidFill>
                <a:effectLst/>
                <a:latin typeface="Helvetica" pitchFamily="2" charset="0"/>
              </a:rPr>
              <a:t> (PMID: 30224644), Kotler (PMID: 29979965), Kawaguchi (PMID: 16007150), as well as other assays considered to provide relevant functional information as previously reported (PMID: 33300245)</a:t>
            </a:r>
            <a:endParaRPr lang="en-US" sz="1000" dirty="0">
              <a:latin typeface="Helvetica" pitchFamily="2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202</Words>
  <Application>Microsoft Macintosh PowerPoint</Application>
  <PresentationFormat>Widescreen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Aptos</vt:lpstr>
      <vt:lpstr>Aptos Display</vt:lpstr>
      <vt:lpstr>Arial</vt:lpstr>
      <vt:lpstr>Calibri</vt:lpstr>
      <vt:lpstr>Helvetica</vt:lpstr>
      <vt:lpstr>Helvetica Neue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Frone, Megan (NIH/NCI) [E]</dc:creator>
  <cp:lastModifiedBy>Frone, Megan (NIH/NCI) [E]</cp:lastModifiedBy>
  <cp:revision>1</cp:revision>
  <dcterms:created xsi:type="dcterms:W3CDTF">2025-01-31T21:47:29Z</dcterms:created>
  <dcterms:modified xsi:type="dcterms:W3CDTF">2025-01-31T21:51:41Z</dcterms:modified>
</cp:coreProperties>
</file>